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21" r:id="rId57"/>
    <p:sldId id="311" r:id="rId58"/>
    <p:sldId id="312" r:id="rId59"/>
    <p:sldId id="313" r:id="rId60"/>
    <p:sldId id="314" r:id="rId61"/>
    <p:sldId id="315" r:id="rId62"/>
    <p:sldId id="317" r:id="rId63"/>
    <p:sldId id="318" r:id="rId64"/>
    <p:sldId id="319" r:id="rId65"/>
    <p:sldId id="322" r:id="rId66"/>
    <p:sldId id="323" r:id="rId67"/>
    <p:sldId id="324" r:id="rId68"/>
    <p:sldId id="325" r:id="rId69"/>
    <p:sldId id="326" r:id="rId70"/>
    <p:sldId id="327" r:id="rId71"/>
    <p:sldId id="328" r:id="rId72"/>
    <p:sldId id="320" r:id="rId73"/>
    <p:sldId id="329" r:id="rId74"/>
    <p:sldId id="330" r:id="rId75"/>
    <p:sldId id="331" r:id="rId76"/>
    <p:sldId id="332" r:id="rId77"/>
    <p:sldId id="333" r:id="rId78"/>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KİNE ÖĞRENMESİ NEDİR" id="{9A32679A-9DBF-4FE6-917C-C4A0791DAF50}">
          <p14:sldIdLst>
            <p14:sldId id="256"/>
            <p14:sldId id="257"/>
            <p14:sldId id="258"/>
            <p14:sldId id="259"/>
            <p14:sldId id="260"/>
            <p14:sldId id="261"/>
          </p14:sldIdLst>
        </p14:section>
        <p14:section name="FONKSİYONEL ÖRNEK MAKİNE ÖĞRENMESİ NEDİR." id="{378FAF1D-9C51-4A15-8964-A4CBF53C8540}">
          <p14:sldIdLst>
            <p14:sldId id="262"/>
            <p14:sldId id="263"/>
            <p14:sldId id="264"/>
            <p14:sldId id="265"/>
            <p14:sldId id="266"/>
            <p14:sldId id="267"/>
            <p14:sldId id="268"/>
            <p14:sldId id="269"/>
            <p14:sldId id="270"/>
            <p14:sldId id="271"/>
            <p14:sldId id="272"/>
          </p14:sldIdLst>
        </p14:section>
        <p14:section name="GERÇEK HAYAT ÖRNEKLERİ" id="{F840D378-5575-4E35-AAA0-6DBAC88DD455}">
          <p14:sldIdLst>
            <p14:sldId id="273"/>
            <p14:sldId id="274"/>
            <p14:sldId id="275"/>
            <p14:sldId id="276"/>
            <p14:sldId id="277"/>
            <p14:sldId id="278"/>
            <p14:sldId id="279"/>
            <p14:sldId id="280"/>
            <p14:sldId id="281"/>
            <p14:sldId id="282"/>
            <p14:sldId id="283"/>
          </p14:sldIdLst>
        </p14:section>
        <p14:section name="TEMEL KAVRAMLAR 1" id="{8D87A795-0F59-4680-A961-9E51F62F5679}">
          <p14:sldIdLst>
            <p14:sldId id="284"/>
            <p14:sldId id="285"/>
            <p14:sldId id="286"/>
            <p14:sldId id="287"/>
            <p14:sldId id="288"/>
            <p14:sldId id="289"/>
            <p14:sldId id="290"/>
            <p14:sldId id="291"/>
            <p14:sldId id="292"/>
            <p14:sldId id="293"/>
            <p14:sldId id="294"/>
            <p14:sldId id="295"/>
          </p14:sldIdLst>
        </p14:section>
        <p14:section name="TEMEL KAVRAMLAR 2" id="{B43B4D35-E0A6-4680-BEF8-7E9B239E4DC9}">
          <p14:sldIdLst>
            <p14:sldId id="296"/>
            <p14:sldId id="297"/>
            <p14:sldId id="298"/>
            <p14:sldId id="299"/>
          </p14:sldIdLst>
        </p14:section>
        <p14:section name="MODEL DOĞRULAMA YÖNTEMLERİ" id="{77867495-B804-41A5-BBE2-9CD7956E589D}">
          <p14:sldIdLst>
            <p14:sldId id="300"/>
            <p14:sldId id="301"/>
            <p14:sldId id="302"/>
            <p14:sldId id="303"/>
            <p14:sldId id="304"/>
            <p14:sldId id="305"/>
            <p14:sldId id="306"/>
            <p14:sldId id="307"/>
            <p14:sldId id="308"/>
          </p14:sldIdLst>
        </p14:section>
        <p14:section name="MODEL BAŞARI DEĞERLENDİRME YÖNTEMLERİ" id="{2DB086A7-101C-4902-B576-7DD35755751B}">
          <p14:sldIdLst>
            <p14:sldId id="309"/>
            <p14:sldId id="310"/>
            <p14:sldId id="321"/>
            <p14:sldId id="311"/>
            <p14:sldId id="312"/>
            <p14:sldId id="313"/>
            <p14:sldId id="314"/>
            <p14:sldId id="315"/>
            <p14:sldId id="317"/>
            <p14:sldId id="318"/>
            <p14:sldId id="319"/>
          </p14:sldIdLst>
        </p14:section>
        <p14:section name="YANLILIK -bias- VE VARYANS -varience tradeoff-" id="{2ABED902-15EA-4077-81F0-A6E0912C236C}">
          <p14:sldIdLst>
            <p14:sldId id="322"/>
            <p14:sldId id="323"/>
            <p14:sldId id="324"/>
            <p14:sldId id="325"/>
            <p14:sldId id="326"/>
            <p14:sldId id="327"/>
            <p14:sldId id="328"/>
          </p14:sldIdLst>
        </p14:section>
        <p14:section name="eğitim hatası ile test hatasının karşılaştırılması" id="{A39EADC9-EB04-4BE3-B3AA-B9617266559C}">
          <p14:sldIdLst>
            <p14:sldId id="320"/>
            <p14:sldId id="329"/>
          </p14:sldIdLst>
        </p14:section>
        <p14:section name="MODEL TUNING" id="{751300C4-DBC6-4AF1-8FB1-DA16BB4C12C4}">
          <p14:sldIdLst>
            <p14:sldId id="330"/>
            <p14:sldId id="331"/>
            <p14:sldId id="332"/>
            <p14:sldId id="33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AB935A7-B4CE-475D-A879-DBD2E13DE674}"/>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45DA8B8C-6AD8-4F01-A21E-AFB0DF22CE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BD1BB8E8-391B-4DBD-BAA8-93253385493A}"/>
              </a:ext>
            </a:extLst>
          </p:cNvPr>
          <p:cNvSpPr>
            <a:spLocks noGrp="1"/>
          </p:cNvSpPr>
          <p:nvPr>
            <p:ph type="dt" sz="half" idx="10"/>
          </p:nvPr>
        </p:nvSpPr>
        <p:spPr/>
        <p:txBody>
          <a:bodyPr/>
          <a:lstStyle/>
          <a:p>
            <a:fld id="{E9C5C2A0-331E-46C8-9886-FB9F34F06712}" type="datetimeFigureOut">
              <a:rPr lang="tr-TR" smtClean="0"/>
              <a:t>1.04.2021</a:t>
            </a:fld>
            <a:endParaRPr lang="tr-TR"/>
          </a:p>
        </p:txBody>
      </p:sp>
      <p:sp>
        <p:nvSpPr>
          <p:cNvPr id="5" name="Alt Bilgi Yer Tutucusu 4">
            <a:extLst>
              <a:ext uri="{FF2B5EF4-FFF2-40B4-BE49-F238E27FC236}">
                <a16:creationId xmlns:a16="http://schemas.microsoft.com/office/drawing/2014/main" id="{4C11D5C6-5FD7-4A8D-8E82-BF8EC6F35BE4}"/>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F4075712-71AA-4F99-9898-C7B5D2C2D3F1}"/>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3357416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08003A9-1F6A-42C3-8E54-DC34AC513AAA}"/>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CC5BEA6A-1B1A-416A-A8C3-0696DCB3ABA9}"/>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AC935DCD-9019-4D19-BC19-0064FE82F207}"/>
              </a:ext>
            </a:extLst>
          </p:cNvPr>
          <p:cNvSpPr>
            <a:spLocks noGrp="1"/>
          </p:cNvSpPr>
          <p:nvPr>
            <p:ph type="dt" sz="half" idx="10"/>
          </p:nvPr>
        </p:nvSpPr>
        <p:spPr/>
        <p:txBody>
          <a:bodyPr/>
          <a:lstStyle/>
          <a:p>
            <a:fld id="{E9C5C2A0-331E-46C8-9886-FB9F34F06712}" type="datetimeFigureOut">
              <a:rPr lang="tr-TR" smtClean="0"/>
              <a:t>1.04.2021</a:t>
            </a:fld>
            <a:endParaRPr lang="tr-TR"/>
          </a:p>
        </p:txBody>
      </p:sp>
      <p:sp>
        <p:nvSpPr>
          <p:cNvPr id="5" name="Alt Bilgi Yer Tutucusu 4">
            <a:extLst>
              <a:ext uri="{FF2B5EF4-FFF2-40B4-BE49-F238E27FC236}">
                <a16:creationId xmlns:a16="http://schemas.microsoft.com/office/drawing/2014/main" id="{D4FF8A0B-AE71-497B-B3E3-9AF65BD42CD6}"/>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E4CA13ED-3F41-4889-8AAC-3D4E0C6E967F}"/>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1338297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CDC61004-2B8A-485C-BBF3-08979E631AB0}"/>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BF0AEFC8-E93B-4F81-BDD8-18DFDBFD483A}"/>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007F149-1C62-44C6-9F6F-A6582932912E}"/>
              </a:ext>
            </a:extLst>
          </p:cNvPr>
          <p:cNvSpPr>
            <a:spLocks noGrp="1"/>
          </p:cNvSpPr>
          <p:nvPr>
            <p:ph type="dt" sz="half" idx="10"/>
          </p:nvPr>
        </p:nvSpPr>
        <p:spPr/>
        <p:txBody>
          <a:bodyPr/>
          <a:lstStyle/>
          <a:p>
            <a:fld id="{E9C5C2A0-331E-46C8-9886-FB9F34F06712}" type="datetimeFigureOut">
              <a:rPr lang="tr-TR" smtClean="0"/>
              <a:t>1.04.2021</a:t>
            </a:fld>
            <a:endParaRPr lang="tr-TR"/>
          </a:p>
        </p:txBody>
      </p:sp>
      <p:sp>
        <p:nvSpPr>
          <p:cNvPr id="5" name="Alt Bilgi Yer Tutucusu 4">
            <a:extLst>
              <a:ext uri="{FF2B5EF4-FFF2-40B4-BE49-F238E27FC236}">
                <a16:creationId xmlns:a16="http://schemas.microsoft.com/office/drawing/2014/main" id="{0B80CAB2-4820-475E-86C9-C8C8C516273D}"/>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96A4F5D-6950-4679-9FD0-D832343303C4}"/>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4075358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594D0C6-5AFE-455B-A9FB-82AB7D0B2432}"/>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B088C295-45CE-48AA-8B0A-274977419A0F}"/>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98423E0-BE05-4156-9F18-9500C9EC9D36}"/>
              </a:ext>
            </a:extLst>
          </p:cNvPr>
          <p:cNvSpPr>
            <a:spLocks noGrp="1"/>
          </p:cNvSpPr>
          <p:nvPr>
            <p:ph type="dt" sz="half" idx="10"/>
          </p:nvPr>
        </p:nvSpPr>
        <p:spPr/>
        <p:txBody>
          <a:bodyPr/>
          <a:lstStyle/>
          <a:p>
            <a:fld id="{E9C5C2A0-331E-46C8-9886-FB9F34F06712}" type="datetimeFigureOut">
              <a:rPr lang="tr-TR" smtClean="0"/>
              <a:t>1.04.2021</a:t>
            </a:fld>
            <a:endParaRPr lang="tr-TR"/>
          </a:p>
        </p:txBody>
      </p:sp>
      <p:sp>
        <p:nvSpPr>
          <p:cNvPr id="5" name="Alt Bilgi Yer Tutucusu 4">
            <a:extLst>
              <a:ext uri="{FF2B5EF4-FFF2-40B4-BE49-F238E27FC236}">
                <a16:creationId xmlns:a16="http://schemas.microsoft.com/office/drawing/2014/main" id="{15149D03-E150-492F-928C-28D3018E9BD5}"/>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0FDFB014-8711-40B0-8423-D4F893A96911}"/>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2413975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50122AE-F417-4981-8050-DC4DF8F42E3E}"/>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4E28432A-1055-4D8F-B0C5-93D0AAB304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B9DF79A8-0884-4643-8D90-1D69E5640E0F}"/>
              </a:ext>
            </a:extLst>
          </p:cNvPr>
          <p:cNvSpPr>
            <a:spLocks noGrp="1"/>
          </p:cNvSpPr>
          <p:nvPr>
            <p:ph type="dt" sz="half" idx="10"/>
          </p:nvPr>
        </p:nvSpPr>
        <p:spPr/>
        <p:txBody>
          <a:bodyPr/>
          <a:lstStyle/>
          <a:p>
            <a:fld id="{E9C5C2A0-331E-46C8-9886-FB9F34F06712}" type="datetimeFigureOut">
              <a:rPr lang="tr-TR" smtClean="0"/>
              <a:t>1.04.2021</a:t>
            </a:fld>
            <a:endParaRPr lang="tr-TR"/>
          </a:p>
        </p:txBody>
      </p:sp>
      <p:sp>
        <p:nvSpPr>
          <p:cNvPr id="5" name="Alt Bilgi Yer Tutucusu 4">
            <a:extLst>
              <a:ext uri="{FF2B5EF4-FFF2-40B4-BE49-F238E27FC236}">
                <a16:creationId xmlns:a16="http://schemas.microsoft.com/office/drawing/2014/main" id="{ABDE19C6-6725-45D3-9810-8A68CE334670}"/>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3A5295E2-0484-4670-BD21-625E3471200C}"/>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536049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43725E5-9540-4938-8DAB-454390B9ACCA}"/>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2FCBE1BB-0CB0-4240-B1DC-E5733D476CCF}"/>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47488668-1EB8-45D6-A7F8-79206EB251FB}"/>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5C4E076E-F4CE-43AC-A034-D5D688EA52F7}"/>
              </a:ext>
            </a:extLst>
          </p:cNvPr>
          <p:cNvSpPr>
            <a:spLocks noGrp="1"/>
          </p:cNvSpPr>
          <p:nvPr>
            <p:ph type="dt" sz="half" idx="10"/>
          </p:nvPr>
        </p:nvSpPr>
        <p:spPr/>
        <p:txBody>
          <a:bodyPr/>
          <a:lstStyle/>
          <a:p>
            <a:fld id="{E9C5C2A0-331E-46C8-9886-FB9F34F06712}" type="datetimeFigureOut">
              <a:rPr lang="tr-TR" smtClean="0"/>
              <a:t>1.04.2021</a:t>
            </a:fld>
            <a:endParaRPr lang="tr-TR"/>
          </a:p>
        </p:txBody>
      </p:sp>
      <p:sp>
        <p:nvSpPr>
          <p:cNvPr id="6" name="Alt Bilgi Yer Tutucusu 5">
            <a:extLst>
              <a:ext uri="{FF2B5EF4-FFF2-40B4-BE49-F238E27FC236}">
                <a16:creationId xmlns:a16="http://schemas.microsoft.com/office/drawing/2014/main" id="{3904C847-81CE-4298-87F5-A0A7EC07613C}"/>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E360D87D-CE19-4B2E-A19A-DE608A7B840D}"/>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655116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94723C3-FDBA-4D3E-96A3-91345C65AFE5}"/>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9278218C-07CB-416F-AFDC-DFE63FD4F1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BCF86047-BE30-4734-A56C-663D0BC4FA1F}"/>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8BE115EA-D737-4723-99FB-F7787981F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5195AEA4-2639-4567-9B37-1F970969A140}"/>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A8F71E91-A6D8-4D7E-A8D3-82977E3ADF89}"/>
              </a:ext>
            </a:extLst>
          </p:cNvPr>
          <p:cNvSpPr>
            <a:spLocks noGrp="1"/>
          </p:cNvSpPr>
          <p:nvPr>
            <p:ph type="dt" sz="half" idx="10"/>
          </p:nvPr>
        </p:nvSpPr>
        <p:spPr/>
        <p:txBody>
          <a:bodyPr/>
          <a:lstStyle/>
          <a:p>
            <a:fld id="{E9C5C2A0-331E-46C8-9886-FB9F34F06712}" type="datetimeFigureOut">
              <a:rPr lang="tr-TR" smtClean="0"/>
              <a:t>1.04.2021</a:t>
            </a:fld>
            <a:endParaRPr lang="tr-TR"/>
          </a:p>
        </p:txBody>
      </p:sp>
      <p:sp>
        <p:nvSpPr>
          <p:cNvPr id="8" name="Alt Bilgi Yer Tutucusu 7">
            <a:extLst>
              <a:ext uri="{FF2B5EF4-FFF2-40B4-BE49-F238E27FC236}">
                <a16:creationId xmlns:a16="http://schemas.microsoft.com/office/drawing/2014/main" id="{FA8FEC59-EEA3-4DA3-AB4C-F895167348A0}"/>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3B1EE0AF-45B9-4C0D-A027-43DF274FED72}"/>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599546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D623793-193E-487E-AA2F-2C5EF94E8628}"/>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214CE5C7-F6F9-4C95-B635-22E3E084E41F}"/>
              </a:ext>
            </a:extLst>
          </p:cNvPr>
          <p:cNvSpPr>
            <a:spLocks noGrp="1"/>
          </p:cNvSpPr>
          <p:nvPr>
            <p:ph type="dt" sz="half" idx="10"/>
          </p:nvPr>
        </p:nvSpPr>
        <p:spPr/>
        <p:txBody>
          <a:bodyPr/>
          <a:lstStyle/>
          <a:p>
            <a:fld id="{E9C5C2A0-331E-46C8-9886-FB9F34F06712}" type="datetimeFigureOut">
              <a:rPr lang="tr-TR" smtClean="0"/>
              <a:t>1.04.2021</a:t>
            </a:fld>
            <a:endParaRPr lang="tr-TR"/>
          </a:p>
        </p:txBody>
      </p:sp>
      <p:sp>
        <p:nvSpPr>
          <p:cNvPr id="4" name="Alt Bilgi Yer Tutucusu 3">
            <a:extLst>
              <a:ext uri="{FF2B5EF4-FFF2-40B4-BE49-F238E27FC236}">
                <a16:creationId xmlns:a16="http://schemas.microsoft.com/office/drawing/2014/main" id="{16D7CF91-C79D-4F83-8750-14C6D0753057}"/>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FB672DE8-B232-4E15-94C6-4525FBF1793C}"/>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3386789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956A2FB2-E9B9-406A-96CD-D95AD0BAACEE}"/>
              </a:ext>
            </a:extLst>
          </p:cNvPr>
          <p:cNvSpPr>
            <a:spLocks noGrp="1"/>
          </p:cNvSpPr>
          <p:nvPr>
            <p:ph type="dt" sz="half" idx="10"/>
          </p:nvPr>
        </p:nvSpPr>
        <p:spPr/>
        <p:txBody>
          <a:bodyPr/>
          <a:lstStyle/>
          <a:p>
            <a:fld id="{E9C5C2A0-331E-46C8-9886-FB9F34F06712}" type="datetimeFigureOut">
              <a:rPr lang="tr-TR" smtClean="0"/>
              <a:t>1.04.2021</a:t>
            </a:fld>
            <a:endParaRPr lang="tr-TR"/>
          </a:p>
        </p:txBody>
      </p:sp>
      <p:sp>
        <p:nvSpPr>
          <p:cNvPr id="3" name="Alt Bilgi Yer Tutucusu 2">
            <a:extLst>
              <a:ext uri="{FF2B5EF4-FFF2-40B4-BE49-F238E27FC236}">
                <a16:creationId xmlns:a16="http://schemas.microsoft.com/office/drawing/2014/main" id="{D940F118-DAF5-4318-B33D-261D8EF71107}"/>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CA9290F1-2E5C-430A-BFDF-C7CBD0783848}"/>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2680262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F309D77-3366-4A3D-8BA2-09EDE94E540E}"/>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188E6C2B-BB31-4525-9BD3-CB8A811827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8B55D627-B5FE-4E7D-BAEE-A62C525525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060C365E-BA45-415A-A123-FF5B9833FE6C}"/>
              </a:ext>
            </a:extLst>
          </p:cNvPr>
          <p:cNvSpPr>
            <a:spLocks noGrp="1"/>
          </p:cNvSpPr>
          <p:nvPr>
            <p:ph type="dt" sz="half" idx="10"/>
          </p:nvPr>
        </p:nvSpPr>
        <p:spPr/>
        <p:txBody>
          <a:bodyPr/>
          <a:lstStyle/>
          <a:p>
            <a:fld id="{E9C5C2A0-331E-46C8-9886-FB9F34F06712}" type="datetimeFigureOut">
              <a:rPr lang="tr-TR" smtClean="0"/>
              <a:t>1.04.2021</a:t>
            </a:fld>
            <a:endParaRPr lang="tr-TR"/>
          </a:p>
        </p:txBody>
      </p:sp>
      <p:sp>
        <p:nvSpPr>
          <p:cNvPr id="6" name="Alt Bilgi Yer Tutucusu 5">
            <a:extLst>
              <a:ext uri="{FF2B5EF4-FFF2-40B4-BE49-F238E27FC236}">
                <a16:creationId xmlns:a16="http://schemas.microsoft.com/office/drawing/2014/main" id="{4552C95E-7F90-4BC2-99FA-AEEFF3D8BCF2}"/>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1613431A-E5CF-48EE-B080-069094F43C97}"/>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2474944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282B5F9-5C19-40E2-87E2-AA270ECAA140}"/>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A88E76DD-03E7-4CAB-95CE-B1909D27A5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78FF0230-7841-4C52-8733-9CBEFA5E9A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9296B352-69FC-4836-A777-9492DBC23082}"/>
              </a:ext>
            </a:extLst>
          </p:cNvPr>
          <p:cNvSpPr>
            <a:spLocks noGrp="1"/>
          </p:cNvSpPr>
          <p:nvPr>
            <p:ph type="dt" sz="half" idx="10"/>
          </p:nvPr>
        </p:nvSpPr>
        <p:spPr/>
        <p:txBody>
          <a:bodyPr/>
          <a:lstStyle/>
          <a:p>
            <a:fld id="{E9C5C2A0-331E-46C8-9886-FB9F34F06712}" type="datetimeFigureOut">
              <a:rPr lang="tr-TR" smtClean="0"/>
              <a:t>1.04.2021</a:t>
            </a:fld>
            <a:endParaRPr lang="tr-TR"/>
          </a:p>
        </p:txBody>
      </p:sp>
      <p:sp>
        <p:nvSpPr>
          <p:cNvPr id="6" name="Alt Bilgi Yer Tutucusu 5">
            <a:extLst>
              <a:ext uri="{FF2B5EF4-FFF2-40B4-BE49-F238E27FC236}">
                <a16:creationId xmlns:a16="http://schemas.microsoft.com/office/drawing/2014/main" id="{A5FFF1CC-5856-4010-9547-C97B7BCB6324}"/>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BCBC29C2-BBFE-4605-B585-97CF1DBA5512}"/>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2924214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3393E858-B7DA-4A92-9012-1E72BBD63D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E3B38D32-1583-4298-B307-5E285BA085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4B1DA00-5464-4BF1-86C3-03CFCF53A5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C5C2A0-331E-46C8-9886-FB9F34F06712}" type="datetimeFigureOut">
              <a:rPr lang="tr-TR" smtClean="0"/>
              <a:t>1.04.2021</a:t>
            </a:fld>
            <a:endParaRPr lang="tr-TR"/>
          </a:p>
        </p:txBody>
      </p:sp>
      <p:sp>
        <p:nvSpPr>
          <p:cNvPr id="5" name="Alt Bilgi Yer Tutucusu 4">
            <a:extLst>
              <a:ext uri="{FF2B5EF4-FFF2-40B4-BE49-F238E27FC236}">
                <a16:creationId xmlns:a16="http://schemas.microsoft.com/office/drawing/2014/main" id="{35642197-0D27-4FA3-A5FE-5EE8423F3A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F7F704D2-F894-4359-8283-952066B720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CC9875-42DC-46F0-9B12-9D1BCCE0B474}" type="slidenum">
              <a:rPr lang="tr-TR" smtClean="0"/>
              <a:t>‹#›</a:t>
            </a:fld>
            <a:endParaRPr lang="tr-TR"/>
          </a:p>
        </p:txBody>
      </p:sp>
    </p:spTree>
    <p:extLst>
      <p:ext uri="{BB962C8B-B14F-4D97-AF65-F5344CB8AC3E}">
        <p14:creationId xmlns:p14="http://schemas.microsoft.com/office/powerpoint/2010/main" val="6763741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A477CD90-C59C-435E-9E9B-5B1EA3681E34}"/>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FE08FF7E-2642-4FB3-A55E-BC25A35EA530}"/>
              </a:ext>
            </a:extLst>
          </p:cNvPr>
          <p:cNvSpPr txBox="1"/>
          <p:nvPr/>
        </p:nvSpPr>
        <p:spPr>
          <a:xfrm>
            <a:off x="590843" y="942535"/>
            <a:ext cx="10916529" cy="923330"/>
          </a:xfrm>
          <a:prstGeom prst="rect">
            <a:avLst/>
          </a:prstGeom>
          <a:noFill/>
        </p:spPr>
        <p:txBody>
          <a:bodyPr wrap="square" rtlCol="0">
            <a:spAutoFit/>
          </a:bodyPr>
          <a:lstStyle/>
          <a:p>
            <a:r>
              <a:rPr lang="tr-TR" dirty="0"/>
              <a:t>İnsan olarak bizlerin </a:t>
            </a:r>
            <a:r>
              <a:rPr lang="tr-TR" dirty="0" err="1"/>
              <a:t>algoritmik</a:t>
            </a:r>
            <a:r>
              <a:rPr lang="tr-TR" dirty="0"/>
              <a:t> yada </a:t>
            </a:r>
            <a:r>
              <a:rPr lang="tr-TR" dirty="0" err="1"/>
              <a:t>programatik</a:t>
            </a:r>
            <a:r>
              <a:rPr lang="tr-TR" dirty="0"/>
              <a:t> olarak yapmakta zorlandığı yada yapamayacağı bazı eylemleri bilgisayarlara yaptırarak verilen veri içerisindeki öğrenilmesini sağlayarak bize insan üstü fayda sağlayan araçtır makine öğrenmesi. </a:t>
            </a:r>
          </a:p>
        </p:txBody>
      </p:sp>
    </p:spTree>
    <p:extLst>
      <p:ext uri="{BB962C8B-B14F-4D97-AF65-F5344CB8AC3E}">
        <p14:creationId xmlns:p14="http://schemas.microsoft.com/office/powerpoint/2010/main" val="7601954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6873F224-3356-45F9-A9B8-9FF92E870A73}"/>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2B90ADEC-C4BF-4795-BE71-33A31447AB87}"/>
              </a:ext>
            </a:extLst>
          </p:cNvPr>
          <p:cNvSpPr txBox="1"/>
          <p:nvPr/>
        </p:nvSpPr>
        <p:spPr>
          <a:xfrm>
            <a:off x="1283110" y="4468761"/>
            <a:ext cx="1944828" cy="369332"/>
          </a:xfrm>
          <a:prstGeom prst="rect">
            <a:avLst/>
          </a:prstGeom>
          <a:noFill/>
        </p:spPr>
        <p:txBody>
          <a:bodyPr wrap="none" rtlCol="0">
            <a:spAutoFit/>
          </a:bodyPr>
          <a:lstStyle/>
          <a:p>
            <a:r>
              <a:rPr lang="tr-TR" dirty="0"/>
              <a:t>GERÇEK DEĞERLER</a:t>
            </a:r>
          </a:p>
        </p:txBody>
      </p:sp>
    </p:spTree>
    <p:extLst>
      <p:ext uri="{BB962C8B-B14F-4D97-AF65-F5344CB8AC3E}">
        <p14:creationId xmlns:p14="http://schemas.microsoft.com/office/powerpoint/2010/main" val="3429182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F598DCB9-08EF-497E-B2A9-3BAFB43CC376}"/>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A159B2D8-6246-4F3E-B1C9-CE3CBE088FDE}"/>
              </a:ext>
            </a:extLst>
          </p:cNvPr>
          <p:cNvSpPr txBox="1"/>
          <p:nvPr/>
        </p:nvSpPr>
        <p:spPr>
          <a:xfrm>
            <a:off x="589935" y="3982065"/>
            <a:ext cx="3274142" cy="923330"/>
          </a:xfrm>
          <a:prstGeom prst="rect">
            <a:avLst/>
          </a:prstGeom>
          <a:noFill/>
        </p:spPr>
        <p:txBody>
          <a:bodyPr wrap="square" rtlCol="0">
            <a:spAutoFit/>
          </a:bodyPr>
          <a:lstStyle/>
          <a:p>
            <a:r>
              <a:rPr lang="tr-TR" dirty="0"/>
              <a:t>GERÇEK DEĞERLERİN ARACIN</a:t>
            </a:r>
          </a:p>
          <a:p>
            <a:r>
              <a:rPr lang="tr-TR" dirty="0"/>
              <a:t>FİYATINA OLAN YANİ Y YE OLAN ETKİLERİNİ BELİRLER</a:t>
            </a:r>
          </a:p>
        </p:txBody>
      </p:sp>
    </p:spTree>
    <p:extLst>
      <p:ext uri="{BB962C8B-B14F-4D97-AF65-F5344CB8AC3E}">
        <p14:creationId xmlns:p14="http://schemas.microsoft.com/office/powerpoint/2010/main" val="2727978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E5E7CD36-605A-4894-B097-3BC3D8FE7A6B}"/>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FD67365A-B637-4E78-8C4D-47103837DC4A}"/>
              </a:ext>
            </a:extLst>
          </p:cNvPr>
          <p:cNvSpPr txBox="1"/>
          <p:nvPr/>
        </p:nvSpPr>
        <p:spPr>
          <a:xfrm>
            <a:off x="3082413" y="3701845"/>
            <a:ext cx="6973897" cy="646331"/>
          </a:xfrm>
          <a:prstGeom prst="rect">
            <a:avLst/>
          </a:prstGeom>
          <a:noFill/>
        </p:spPr>
        <p:txBody>
          <a:bodyPr wrap="none" rtlCol="0">
            <a:spAutoFit/>
          </a:bodyPr>
          <a:lstStyle/>
          <a:p>
            <a:r>
              <a:rPr lang="tr-TR" dirty="0"/>
              <a:t>Makine öğrenmesi modeli kurmak için şirketin veri tabanından veri çekip </a:t>
            </a:r>
          </a:p>
          <a:p>
            <a:r>
              <a:rPr lang="tr-TR" dirty="0"/>
              <a:t>aşağıdaki gibi bir form ortaya çıkacağız.</a:t>
            </a:r>
          </a:p>
        </p:txBody>
      </p:sp>
    </p:spTree>
    <p:extLst>
      <p:ext uri="{BB962C8B-B14F-4D97-AF65-F5344CB8AC3E}">
        <p14:creationId xmlns:p14="http://schemas.microsoft.com/office/powerpoint/2010/main" val="403053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358CA0D0-8228-4B38-AC9B-2CCD9A463017}"/>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CC8BC5C2-87A8-4DBF-8415-68421824E5A2}"/>
              </a:ext>
            </a:extLst>
          </p:cNvPr>
          <p:cNvSpPr txBox="1"/>
          <p:nvPr/>
        </p:nvSpPr>
        <p:spPr>
          <a:xfrm>
            <a:off x="2286000" y="4395019"/>
            <a:ext cx="1994713" cy="369332"/>
          </a:xfrm>
          <a:prstGeom prst="rect">
            <a:avLst/>
          </a:prstGeom>
          <a:noFill/>
        </p:spPr>
        <p:txBody>
          <a:bodyPr wrap="none" rtlCol="0">
            <a:spAutoFit/>
          </a:bodyPr>
          <a:lstStyle/>
          <a:p>
            <a:r>
              <a:rPr lang="tr-TR" dirty="0"/>
              <a:t>Tahmin Edilen Fiyat</a:t>
            </a:r>
          </a:p>
        </p:txBody>
      </p:sp>
      <p:sp>
        <p:nvSpPr>
          <p:cNvPr id="4" name="Metin kutusu 3">
            <a:extLst>
              <a:ext uri="{FF2B5EF4-FFF2-40B4-BE49-F238E27FC236}">
                <a16:creationId xmlns:a16="http://schemas.microsoft.com/office/drawing/2014/main" id="{E05E258E-70D4-4658-B14D-0DFCB8BDEF2C}"/>
              </a:ext>
            </a:extLst>
          </p:cNvPr>
          <p:cNvSpPr txBox="1"/>
          <p:nvPr/>
        </p:nvSpPr>
        <p:spPr>
          <a:xfrm>
            <a:off x="5073445" y="4645742"/>
            <a:ext cx="652743" cy="369332"/>
          </a:xfrm>
          <a:prstGeom prst="rect">
            <a:avLst/>
          </a:prstGeom>
          <a:noFill/>
        </p:spPr>
        <p:txBody>
          <a:bodyPr wrap="none" rtlCol="0">
            <a:spAutoFit/>
          </a:bodyPr>
          <a:lstStyle/>
          <a:p>
            <a:r>
              <a:rPr lang="tr-TR" dirty="0"/>
              <a:t>Sabit</a:t>
            </a:r>
          </a:p>
        </p:txBody>
      </p:sp>
      <p:sp>
        <p:nvSpPr>
          <p:cNvPr id="5" name="Metin kutusu 4">
            <a:extLst>
              <a:ext uri="{FF2B5EF4-FFF2-40B4-BE49-F238E27FC236}">
                <a16:creationId xmlns:a16="http://schemas.microsoft.com/office/drawing/2014/main" id="{FDBBED66-B05E-4129-9DCD-21AC76A123C6}"/>
              </a:ext>
            </a:extLst>
          </p:cNvPr>
          <p:cNvSpPr txBox="1"/>
          <p:nvPr/>
        </p:nvSpPr>
        <p:spPr>
          <a:xfrm>
            <a:off x="6710516" y="4498258"/>
            <a:ext cx="4325030" cy="646331"/>
          </a:xfrm>
          <a:prstGeom prst="rect">
            <a:avLst/>
          </a:prstGeom>
          <a:noFill/>
        </p:spPr>
        <p:txBody>
          <a:bodyPr wrap="none" rtlCol="0">
            <a:spAutoFit/>
          </a:bodyPr>
          <a:lstStyle/>
          <a:p>
            <a:r>
              <a:rPr lang="tr-TR" dirty="0"/>
              <a:t>Aracın fiyatın belirleyeceğini düşündüğümüz</a:t>
            </a:r>
          </a:p>
          <a:p>
            <a:r>
              <a:rPr lang="tr-TR" dirty="0"/>
              <a:t>etmenlerin ağırlıklarını ifade eder.</a:t>
            </a:r>
          </a:p>
        </p:txBody>
      </p:sp>
      <p:cxnSp>
        <p:nvCxnSpPr>
          <p:cNvPr id="7" name="Düz Ok Bağlayıcısı 6">
            <a:extLst>
              <a:ext uri="{FF2B5EF4-FFF2-40B4-BE49-F238E27FC236}">
                <a16:creationId xmlns:a16="http://schemas.microsoft.com/office/drawing/2014/main" id="{A5C87D71-492B-4F5E-BDB0-6C6565754CF1}"/>
              </a:ext>
            </a:extLst>
          </p:cNvPr>
          <p:cNvCxnSpPr>
            <a:stCxn id="3" idx="0"/>
          </p:cNvCxnSpPr>
          <p:nvPr/>
        </p:nvCxnSpPr>
        <p:spPr>
          <a:xfrm flipV="1">
            <a:off x="3283357" y="3429000"/>
            <a:ext cx="757701" cy="9660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Düz Ok Bağlayıcısı 8">
            <a:extLst>
              <a:ext uri="{FF2B5EF4-FFF2-40B4-BE49-F238E27FC236}">
                <a16:creationId xmlns:a16="http://schemas.microsoft.com/office/drawing/2014/main" id="{9A582078-896D-40EE-8A01-92107A62623C}"/>
              </a:ext>
            </a:extLst>
          </p:cNvPr>
          <p:cNvCxnSpPr>
            <a:stCxn id="4" idx="0"/>
          </p:cNvCxnSpPr>
          <p:nvPr/>
        </p:nvCxnSpPr>
        <p:spPr>
          <a:xfrm flipH="1" flipV="1">
            <a:off x="4881489" y="3429000"/>
            <a:ext cx="518328" cy="1216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Düz Ok Bağlayıcısı 10">
            <a:extLst>
              <a:ext uri="{FF2B5EF4-FFF2-40B4-BE49-F238E27FC236}">
                <a16:creationId xmlns:a16="http://schemas.microsoft.com/office/drawing/2014/main" id="{D0423A55-2C0D-440E-94B6-0C15750580F9}"/>
              </a:ext>
            </a:extLst>
          </p:cNvPr>
          <p:cNvCxnSpPr>
            <a:stCxn id="5" idx="0"/>
          </p:cNvCxnSpPr>
          <p:nvPr/>
        </p:nvCxnSpPr>
        <p:spPr>
          <a:xfrm flipH="1" flipV="1">
            <a:off x="5481485" y="3429000"/>
            <a:ext cx="3391546" cy="1069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Düz Ok Bağlayıcısı 12">
            <a:extLst>
              <a:ext uri="{FF2B5EF4-FFF2-40B4-BE49-F238E27FC236}">
                <a16:creationId xmlns:a16="http://schemas.microsoft.com/office/drawing/2014/main" id="{BDD4437F-2272-4093-BD6B-92BD593CED5A}"/>
              </a:ext>
            </a:extLst>
          </p:cNvPr>
          <p:cNvCxnSpPr/>
          <p:nvPr/>
        </p:nvCxnSpPr>
        <p:spPr>
          <a:xfrm flipH="1" flipV="1">
            <a:off x="6583680" y="3429000"/>
            <a:ext cx="2321169" cy="1069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Düz Ok Bağlayıcısı 14">
            <a:extLst>
              <a:ext uri="{FF2B5EF4-FFF2-40B4-BE49-F238E27FC236}">
                <a16:creationId xmlns:a16="http://schemas.microsoft.com/office/drawing/2014/main" id="{A212F763-3959-4234-A548-B5B6FFDC24F1}"/>
              </a:ext>
            </a:extLst>
          </p:cNvPr>
          <p:cNvCxnSpPr/>
          <p:nvPr/>
        </p:nvCxnSpPr>
        <p:spPr>
          <a:xfrm flipH="1" flipV="1">
            <a:off x="7934178" y="3429000"/>
            <a:ext cx="938853" cy="1069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3396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85A4505C-7FD3-48FA-9C45-B597AFAA883D}"/>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575581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AF7C0323-03E1-4901-A063-23124CECDA72}"/>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959733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8D0F1272-56B9-463E-9C4C-30FF46AC33B6}"/>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9B998796-54EB-4C53-8C9B-0E5E85BE975D}"/>
              </a:ext>
            </a:extLst>
          </p:cNvPr>
          <p:cNvSpPr txBox="1"/>
          <p:nvPr/>
        </p:nvSpPr>
        <p:spPr>
          <a:xfrm>
            <a:off x="2504049" y="4375052"/>
            <a:ext cx="7651903" cy="2031325"/>
          </a:xfrm>
          <a:prstGeom prst="rect">
            <a:avLst/>
          </a:prstGeom>
          <a:noFill/>
        </p:spPr>
        <p:txBody>
          <a:bodyPr wrap="none" rtlCol="0">
            <a:spAutoFit/>
          </a:bodyPr>
          <a:lstStyle/>
          <a:p>
            <a:r>
              <a:rPr lang="tr-TR" b="1" dirty="0"/>
              <a:t>X</a:t>
            </a:r>
            <a:r>
              <a:rPr lang="tr-TR" dirty="0"/>
              <a:t> </a:t>
            </a:r>
            <a:r>
              <a:rPr lang="tr-TR" dirty="0" err="1"/>
              <a:t>ler</a:t>
            </a:r>
            <a:r>
              <a:rPr lang="tr-TR" dirty="0"/>
              <a:t> </a:t>
            </a:r>
            <a:r>
              <a:rPr lang="tr-TR" b="1" dirty="0"/>
              <a:t>BAĞIMSIZ DEĞİŞKEN</a:t>
            </a:r>
            <a:r>
              <a:rPr lang="tr-TR" dirty="0"/>
              <a:t> OLARAK İSİMLENDİRİLİR.</a:t>
            </a:r>
          </a:p>
          <a:p>
            <a:endParaRPr lang="tr-TR" dirty="0"/>
          </a:p>
          <a:p>
            <a:r>
              <a:rPr lang="tr-TR" b="1" dirty="0"/>
              <a:t>Y </a:t>
            </a:r>
            <a:r>
              <a:rPr lang="tr-TR" dirty="0"/>
              <a:t>ise </a:t>
            </a:r>
            <a:r>
              <a:rPr lang="tr-TR" b="1" dirty="0"/>
              <a:t>BAĞIMLI DEĞİŞKEN </a:t>
            </a:r>
            <a:r>
              <a:rPr lang="tr-TR" dirty="0" err="1"/>
              <a:t>dir</a:t>
            </a:r>
            <a:r>
              <a:rPr lang="tr-TR" dirty="0"/>
              <a:t>.</a:t>
            </a:r>
          </a:p>
          <a:p>
            <a:endParaRPr lang="tr-TR" b="1" dirty="0"/>
          </a:p>
          <a:p>
            <a:r>
              <a:rPr lang="tr-TR" b="1" dirty="0"/>
              <a:t>X bağımsız değişkenlerinin etkilerini KONTROL EDEN B (BETA) KATSAYILARIDIR.</a:t>
            </a:r>
          </a:p>
          <a:p>
            <a:endParaRPr lang="tr-TR" b="1" dirty="0"/>
          </a:p>
          <a:p>
            <a:r>
              <a:rPr lang="tr-TR" b="1" dirty="0"/>
              <a:t>B (BETA) </a:t>
            </a:r>
            <a:r>
              <a:rPr lang="tr-TR" b="1" dirty="0" err="1"/>
              <a:t>lar</a:t>
            </a:r>
            <a:r>
              <a:rPr lang="tr-TR" b="1" dirty="0"/>
              <a:t> veri setinin içerisinden ALGORİTMA ARACILIĞI ile ÖĞRENİLİR.</a:t>
            </a:r>
          </a:p>
        </p:txBody>
      </p:sp>
    </p:spTree>
    <p:extLst>
      <p:ext uri="{BB962C8B-B14F-4D97-AF65-F5344CB8AC3E}">
        <p14:creationId xmlns:p14="http://schemas.microsoft.com/office/powerpoint/2010/main" val="2127737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B2581079-45CC-424C-A9C3-44725D0FCA20}"/>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EEF642F0-8FBD-4B64-A088-86052FB687D2}"/>
              </a:ext>
            </a:extLst>
          </p:cNvPr>
          <p:cNvSpPr txBox="1"/>
          <p:nvPr/>
        </p:nvSpPr>
        <p:spPr>
          <a:xfrm>
            <a:off x="6850967" y="5205046"/>
            <a:ext cx="1252025" cy="1200329"/>
          </a:xfrm>
          <a:prstGeom prst="rect">
            <a:avLst/>
          </a:prstGeom>
          <a:noFill/>
        </p:spPr>
        <p:txBody>
          <a:bodyPr wrap="square" rtlCol="0">
            <a:spAutoFit/>
          </a:bodyPr>
          <a:lstStyle/>
          <a:p>
            <a:r>
              <a:rPr lang="tr-TR" dirty="0"/>
              <a:t>0</a:t>
            </a:r>
          </a:p>
          <a:p>
            <a:r>
              <a:rPr lang="tr-TR" dirty="0"/>
              <a:t>1</a:t>
            </a:r>
          </a:p>
          <a:p>
            <a:r>
              <a:rPr lang="tr-TR" dirty="0"/>
              <a:t>2</a:t>
            </a:r>
          </a:p>
          <a:p>
            <a:r>
              <a:rPr lang="tr-TR" dirty="0"/>
              <a:t>vb. olabilir</a:t>
            </a:r>
          </a:p>
        </p:txBody>
      </p:sp>
      <p:sp>
        <p:nvSpPr>
          <p:cNvPr id="4" name="Metin kutusu 3">
            <a:extLst>
              <a:ext uri="{FF2B5EF4-FFF2-40B4-BE49-F238E27FC236}">
                <a16:creationId xmlns:a16="http://schemas.microsoft.com/office/drawing/2014/main" id="{DA096C13-5124-4C02-8485-6A261EAD4915}"/>
              </a:ext>
            </a:extLst>
          </p:cNvPr>
          <p:cNvSpPr txBox="1"/>
          <p:nvPr/>
        </p:nvSpPr>
        <p:spPr>
          <a:xfrm>
            <a:off x="9200271" y="5486400"/>
            <a:ext cx="830677" cy="923330"/>
          </a:xfrm>
          <a:prstGeom prst="rect">
            <a:avLst/>
          </a:prstGeom>
          <a:noFill/>
        </p:spPr>
        <p:txBody>
          <a:bodyPr wrap="none" rtlCol="0">
            <a:spAutoFit/>
          </a:bodyPr>
          <a:lstStyle/>
          <a:p>
            <a:r>
              <a:rPr lang="tr-TR" dirty="0"/>
              <a:t>0</a:t>
            </a:r>
          </a:p>
          <a:p>
            <a:r>
              <a:rPr lang="tr-TR" dirty="0"/>
              <a:t>1</a:t>
            </a:r>
          </a:p>
          <a:p>
            <a:r>
              <a:rPr lang="tr-TR" dirty="0"/>
              <a:t>olabilir</a:t>
            </a:r>
          </a:p>
        </p:txBody>
      </p:sp>
      <p:sp>
        <p:nvSpPr>
          <p:cNvPr id="5" name="Metin kutusu 4">
            <a:extLst>
              <a:ext uri="{FF2B5EF4-FFF2-40B4-BE49-F238E27FC236}">
                <a16:creationId xmlns:a16="http://schemas.microsoft.com/office/drawing/2014/main" id="{479E51EE-F603-44F4-AD2F-A96F78FEBBE8}"/>
              </a:ext>
            </a:extLst>
          </p:cNvPr>
          <p:cNvSpPr txBox="1"/>
          <p:nvPr/>
        </p:nvSpPr>
        <p:spPr>
          <a:xfrm>
            <a:off x="590843" y="5373858"/>
            <a:ext cx="6061275" cy="923330"/>
          </a:xfrm>
          <a:prstGeom prst="rect">
            <a:avLst/>
          </a:prstGeom>
          <a:noFill/>
        </p:spPr>
        <p:txBody>
          <a:bodyPr wrap="none" rtlCol="0">
            <a:spAutoFit/>
          </a:bodyPr>
          <a:lstStyle/>
          <a:p>
            <a:r>
              <a:rPr lang="tr-TR" dirty="0"/>
              <a:t>Algoritma, binlerce gözlem birimini inceliyor ve bu </a:t>
            </a:r>
            <a:r>
              <a:rPr lang="tr-TR" dirty="0" err="1"/>
              <a:t>faktörelerin</a:t>
            </a:r>
            <a:endParaRPr lang="tr-TR" dirty="0"/>
          </a:p>
          <a:p>
            <a:r>
              <a:rPr lang="tr-TR" dirty="0"/>
              <a:t>fiyata olan etkilerini ortaya çıkarıp yani B (betaları), fiyatını </a:t>
            </a:r>
            <a:r>
              <a:rPr lang="tr-TR" dirty="0" err="1"/>
              <a:t>tah</a:t>
            </a:r>
            <a:r>
              <a:rPr lang="tr-TR" dirty="0"/>
              <a:t>-</a:t>
            </a:r>
          </a:p>
          <a:p>
            <a:r>
              <a:rPr lang="tr-TR" dirty="0" err="1"/>
              <a:t>min</a:t>
            </a:r>
            <a:r>
              <a:rPr lang="tr-TR" dirty="0"/>
              <a:t> etmektedir.</a:t>
            </a:r>
          </a:p>
        </p:txBody>
      </p:sp>
    </p:spTree>
    <p:extLst>
      <p:ext uri="{BB962C8B-B14F-4D97-AF65-F5344CB8AC3E}">
        <p14:creationId xmlns:p14="http://schemas.microsoft.com/office/powerpoint/2010/main" val="1125694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CB658A85-7A19-47E2-AB0D-A8D83D93CCBF}"/>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B72F42F4-93B1-4E14-9B54-6360B197D9A4}"/>
              </a:ext>
            </a:extLst>
          </p:cNvPr>
          <p:cNvSpPr txBox="1"/>
          <p:nvPr/>
        </p:nvSpPr>
        <p:spPr>
          <a:xfrm>
            <a:off x="844062" y="5387926"/>
            <a:ext cx="8957132" cy="369332"/>
          </a:xfrm>
          <a:prstGeom prst="rect">
            <a:avLst/>
          </a:prstGeom>
          <a:noFill/>
        </p:spPr>
        <p:txBody>
          <a:bodyPr wrap="none" rtlCol="0">
            <a:spAutoFit/>
          </a:bodyPr>
          <a:lstStyle/>
          <a:p>
            <a:r>
              <a:rPr lang="tr-TR" dirty="0"/>
              <a:t>Derin öğrenme çalışması. Fotoğrafı çekilen araç hakkında bilgiler alınmaktadır. Görüntü işleme</a:t>
            </a:r>
          </a:p>
        </p:txBody>
      </p:sp>
    </p:spTree>
    <p:extLst>
      <p:ext uri="{BB962C8B-B14F-4D97-AF65-F5344CB8AC3E}">
        <p14:creationId xmlns:p14="http://schemas.microsoft.com/office/powerpoint/2010/main" val="3522523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320ED440-F31A-4078-ACE9-B4D2D8F1DA2B}"/>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E7520B12-F268-41EE-8C28-687492431EC6}"/>
              </a:ext>
            </a:extLst>
          </p:cNvPr>
          <p:cNvSpPr txBox="1"/>
          <p:nvPr/>
        </p:nvSpPr>
        <p:spPr>
          <a:xfrm>
            <a:off x="1448972" y="5570806"/>
            <a:ext cx="4476931" cy="369332"/>
          </a:xfrm>
          <a:prstGeom prst="rect">
            <a:avLst/>
          </a:prstGeom>
          <a:noFill/>
        </p:spPr>
        <p:txBody>
          <a:bodyPr wrap="none" rtlCol="0">
            <a:spAutoFit/>
          </a:bodyPr>
          <a:lstStyle/>
          <a:p>
            <a:r>
              <a:rPr lang="tr-TR" dirty="0"/>
              <a:t>Metin işleme örneği. Üç tane cevap önerilmiş.</a:t>
            </a:r>
          </a:p>
        </p:txBody>
      </p:sp>
    </p:spTree>
    <p:extLst>
      <p:ext uri="{BB962C8B-B14F-4D97-AF65-F5344CB8AC3E}">
        <p14:creationId xmlns:p14="http://schemas.microsoft.com/office/powerpoint/2010/main" val="3504896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126869AB-C993-4455-B067-27B604C42928}"/>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93965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B985146E-FAFC-43C3-BDFA-785D241050DD}"/>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1297443B-C7E4-4FB9-B5E8-F2CC0A59A5AE}"/>
              </a:ext>
            </a:extLst>
          </p:cNvPr>
          <p:cNvSpPr txBox="1"/>
          <p:nvPr/>
        </p:nvSpPr>
        <p:spPr>
          <a:xfrm>
            <a:off x="1702191" y="4895557"/>
            <a:ext cx="1661545" cy="646331"/>
          </a:xfrm>
          <a:prstGeom prst="rect">
            <a:avLst/>
          </a:prstGeom>
          <a:noFill/>
        </p:spPr>
        <p:txBody>
          <a:bodyPr wrap="none" rtlCol="0">
            <a:spAutoFit/>
          </a:bodyPr>
          <a:lstStyle/>
          <a:p>
            <a:r>
              <a:rPr lang="tr-TR" dirty="0"/>
              <a:t>Doğal dil işleme</a:t>
            </a:r>
          </a:p>
          <a:p>
            <a:r>
              <a:rPr lang="tr-TR" dirty="0"/>
              <a:t>Metin işleme</a:t>
            </a:r>
          </a:p>
        </p:txBody>
      </p:sp>
    </p:spTree>
    <p:extLst>
      <p:ext uri="{BB962C8B-B14F-4D97-AF65-F5344CB8AC3E}">
        <p14:creationId xmlns:p14="http://schemas.microsoft.com/office/powerpoint/2010/main" val="1386300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DB79B115-9A1D-4A78-8911-93561A0CC66B}"/>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BFF8EB62-E00F-494D-B950-916B01D6F2A5}"/>
              </a:ext>
            </a:extLst>
          </p:cNvPr>
          <p:cNvSpPr txBox="1"/>
          <p:nvPr/>
        </p:nvSpPr>
        <p:spPr>
          <a:xfrm>
            <a:off x="4656406" y="4994031"/>
            <a:ext cx="1636474" cy="646331"/>
          </a:xfrm>
          <a:prstGeom prst="rect">
            <a:avLst/>
          </a:prstGeom>
          <a:noFill/>
        </p:spPr>
        <p:txBody>
          <a:bodyPr wrap="none" rtlCol="0">
            <a:spAutoFit/>
          </a:bodyPr>
          <a:lstStyle/>
          <a:p>
            <a:r>
              <a:rPr lang="tr-TR" dirty="0"/>
              <a:t>Görüntü işleme</a:t>
            </a:r>
          </a:p>
          <a:p>
            <a:r>
              <a:rPr lang="tr-TR" dirty="0"/>
              <a:t>Derin öğrenme</a:t>
            </a:r>
          </a:p>
        </p:txBody>
      </p:sp>
    </p:spTree>
    <p:extLst>
      <p:ext uri="{BB962C8B-B14F-4D97-AF65-F5344CB8AC3E}">
        <p14:creationId xmlns:p14="http://schemas.microsoft.com/office/powerpoint/2010/main" val="36341513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48067F94-9BEE-4450-8640-5DDFACBC70CF}"/>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CB866479-43A4-48E2-9A93-D6A0796FDC56}"/>
              </a:ext>
            </a:extLst>
          </p:cNvPr>
          <p:cNvSpPr txBox="1"/>
          <p:nvPr/>
        </p:nvSpPr>
        <p:spPr>
          <a:xfrm>
            <a:off x="4375052" y="4839286"/>
            <a:ext cx="2536272" cy="646331"/>
          </a:xfrm>
          <a:prstGeom prst="rect">
            <a:avLst/>
          </a:prstGeom>
          <a:noFill/>
        </p:spPr>
        <p:txBody>
          <a:bodyPr wrap="none" rtlCol="0">
            <a:spAutoFit/>
          </a:bodyPr>
          <a:lstStyle/>
          <a:p>
            <a:r>
              <a:rPr lang="tr-TR" dirty="0"/>
              <a:t>Onu alan, bunları da aldı.</a:t>
            </a:r>
          </a:p>
          <a:p>
            <a:r>
              <a:rPr lang="tr-TR" dirty="0"/>
              <a:t>İstatistiksel teknikler</a:t>
            </a:r>
          </a:p>
        </p:txBody>
      </p:sp>
    </p:spTree>
    <p:extLst>
      <p:ext uri="{BB962C8B-B14F-4D97-AF65-F5344CB8AC3E}">
        <p14:creationId xmlns:p14="http://schemas.microsoft.com/office/powerpoint/2010/main" val="3236321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A9F56126-1B3D-458B-81A1-8462A011484E}"/>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4BBE6BB6-522B-436B-9D38-F7B801A1BCF5}"/>
              </a:ext>
            </a:extLst>
          </p:cNvPr>
          <p:cNvSpPr txBox="1"/>
          <p:nvPr/>
        </p:nvSpPr>
        <p:spPr>
          <a:xfrm>
            <a:off x="4811151" y="4811151"/>
            <a:ext cx="2538131" cy="646331"/>
          </a:xfrm>
          <a:prstGeom prst="rect">
            <a:avLst/>
          </a:prstGeom>
          <a:noFill/>
        </p:spPr>
        <p:txBody>
          <a:bodyPr wrap="none" rtlCol="0">
            <a:spAutoFit/>
          </a:bodyPr>
          <a:lstStyle/>
          <a:p>
            <a:r>
              <a:rPr lang="tr-TR" dirty="0"/>
              <a:t>Mail sistemlerinde çalışır.</a:t>
            </a:r>
          </a:p>
          <a:p>
            <a:r>
              <a:rPr lang="tr-TR" dirty="0"/>
              <a:t>Sınıflandırma problemi.</a:t>
            </a:r>
          </a:p>
        </p:txBody>
      </p:sp>
    </p:spTree>
    <p:extLst>
      <p:ext uri="{BB962C8B-B14F-4D97-AF65-F5344CB8AC3E}">
        <p14:creationId xmlns:p14="http://schemas.microsoft.com/office/powerpoint/2010/main" val="1693841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2434C8B8-3567-4387-9768-836D622E4478}"/>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509139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FF3E2175-542E-458B-B353-2898D81616B7}"/>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6E0A8C73-3DF7-4AED-8D83-591E509F7462}"/>
              </a:ext>
            </a:extLst>
          </p:cNvPr>
          <p:cNvSpPr txBox="1"/>
          <p:nvPr/>
        </p:nvSpPr>
        <p:spPr>
          <a:xfrm>
            <a:off x="4375052" y="5008098"/>
            <a:ext cx="5471498" cy="646331"/>
          </a:xfrm>
          <a:prstGeom prst="rect">
            <a:avLst/>
          </a:prstGeom>
          <a:noFill/>
        </p:spPr>
        <p:txBody>
          <a:bodyPr wrap="none" rtlCol="0">
            <a:spAutoFit/>
          </a:bodyPr>
          <a:lstStyle/>
          <a:p>
            <a:r>
              <a:rPr lang="tr-TR" dirty="0"/>
              <a:t>Pek çok makine öğrenmesini içerisinde barındırmaktadır.</a:t>
            </a:r>
          </a:p>
          <a:p>
            <a:r>
              <a:rPr lang="tr-TR" dirty="0"/>
              <a:t>Nerde çok müşteri var vb.</a:t>
            </a:r>
          </a:p>
        </p:txBody>
      </p:sp>
    </p:spTree>
    <p:extLst>
      <p:ext uri="{BB962C8B-B14F-4D97-AF65-F5344CB8AC3E}">
        <p14:creationId xmlns:p14="http://schemas.microsoft.com/office/powerpoint/2010/main" val="106673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EF750204-2B0D-426C-9239-2AAFF159F0F0}"/>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B1939808-FDE9-4056-B10E-4E7048A4E3B3}"/>
              </a:ext>
            </a:extLst>
          </p:cNvPr>
          <p:cNvSpPr txBox="1"/>
          <p:nvPr/>
        </p:nvSpPr>
        <p:spPr>
          <a:xfrm>
            <a:off x="4431323" y="5613009"/>
            <a:ext cx="2681632" cy="369332"/>
          </a:xfrm>
          <a:prstGeom prst="rect">
            <a:avLst/>
          </a:prstGeom>
          <a:noFill/>
        </p:spPr>
        <p:txBody>
          <a:bodyPr wrap="none" rtlCol="0">
            <a:spAutoFit/>
          </a:bodyPr>
          <a:lstStyle/>
          <a:p>
            <a:r>
              <a:rPr lang="tr-TR" dirty="0"/>
              <a:t>İkili sınıflandırma problemi</a:t>
            </a:r>
          </a:p>
        </p:txBody>
      </p:sp>
    </p:spTree>
    <p:extLst>
      <p:ext uri="{BB962C8B-B14F-4D97-AF65-F5344CB8AC3E}">
        <p14:creationId xmlns:p14="http://schemas.microsoft.com/office/powerpoint/2010/main" val="37975659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6817E54F-0E6C-4C48-AFEF-84BAAC595180}"/>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06E3CAB7-E5EB-43E0-8EE9-1C99F3AED25A}"/>
              </a:ext>
            </a:extLst>
          </p:cNvPr>
          <p:cNvSpPr txBox="1"/>
          <p:nvPr/>
        </p:nvSpPr>
        <p:spPr>
          <a:xfrm>
            <a:off x="4614203" y="5247249"/>
            <a:ext cx="3097579" cy="369332"/>
          </a:xfrm>
          <a:prstGeom prst="rect">
            <a:avLst/>
          </a:prstGeom>
          <a:noFill/>
        </p:spPr>
        <p:txBody>
          <a:bodyPr wrap="none" rtlCol="0">
            <a:spAutoFit/>
          </a:bodyPr>
          <a:lstStyle/>
          <a:p>
            <a:r>
              <a:rPr lang="tr-TR" dirty="0"/>
              <a:t>Karar destek sistemi sağlanıyor.</a:t>
            </a:r>
          </a:p>
        </p:txBody>
      </p:sp>
    </p:spTree>
    <p:extLst>
      <p:ext uri="{BB962C8B-B14F-4D97-AF65-F5344CB8AC3E}">
        <p14:creationId xmlns:p14="http://schemas.microsoft.com/office/powerpoint/2010/main" val="25595737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E977D7DE-4E1B-489E-854C-55927CA12164}"/>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946712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42FA41DE-4C46-4E83-9E81-119D1CF65AD8}"/>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770691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ED0EC3A1-7D1E-4F63-8EB5-1B1A365A5276}"/>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5E746BB8-0B4A-4CC6-B41A-2DED855D1CDA}"/>
              </a:ext>
            </a:extLst>
          </p:cNvPr>
          <p:cNvSpPr txBox="1"/>
          <p:nvPr/>
        </p:nvSpPr>
        <p:spPr>
          <a:xfrm>
            <a:off x="9340948" y="1547446"/>
            <a:ext cx="2391507" cy="1200329"/>
          </a:xfrm>
          <a:prstGeom prst="rect">
            <a:avLst/>
          </a:prstGeom>
          <a:noFill/>
        </p:spPr>
        <p:txBody>
          <a:bodyPr wrap="square" rtlCol="0">
            <a:spAutoFit/>
          </a:bodyPr>
          <a:lstStyle/>
          <a:p>
            <a:r>
              <a:rPr lang="tr-TR" b="1" dirty="0"/>
              <a:t>Satın Alma Durumu</a:t>
            </a:r>
          </a:p>
          <a:p>
            <a:r>
              <a:rPr lang="tr-TR" dirty="0"/>
              <a:t>Kategorik değişken</a:t>
            </a:r>
          </a:p>
          <a:p>
            <a:r>
              <a:rPr lang="tr-TR" dirty="0"/>
              <a:t>Nominal ölçek türüyle ölçülmüş</a:t>
            </a:r>
          </a:p>
        </p:txBody>
      </p:sp>
      <p:sp>
        <p:nvSpPr>
          <p:cNvPr id="4" name="Metin kutusu 3">
            <a:extLst>
              <a:ext uri="{FF2B5EF4-FFF2-40B4-BE49-F238E27FC236}">
                <a16:creationId xmlns:a16="http://schemas.microsoft.com/office/drawing/2014/main" id="{DC14547B-44CB-4446-BF3D-2EAFE32C8417}"/>
              </a:ext>
            </a:extLst>
          </p:cNvPr>
          <p:cNvSpPr txBox="1"/>
          <p:nvPr/>
        </p:nvSpPr>
        <p:spPr>
          <a:xfrm>
            <a:off x="459545" y="1270447"/>
            <a:ext cx="3305908" cy="3970318"/>
          </a:xfrm>
          <a:prstGeom prst="rect">
            <a:avLst/>
          </a:prstGeom>
          <a:noFill/>
        </p:spPr>
        <p:txBody>
          <a:bodyPr wrap="square" rtlCol="0">
            <a:spAutoFit/>
          </a:bodyPr>
          <a:lstStyle/>
          <a:p>
            <a:r>
              <a:rPr lang="tr-TR" dirty="0"/>
              <a:t>Tablo incelendiğinde yaş küçüldükçe ürünü satın alma durumunun gerçekleştiği gözlemlenir.</a:t>
            </a:r>
          </a:p>
          <a:p>
            <a:endParaRPr lang="tr-TR" dirty="0"/>
          </a:p>
          <a:p>
            <a:r>
              <a:rPr lang="tr-TR" dirty="0"/>
              <a:t>Peki ya 10000 100000 tane gözlem, 10 15 tane değişken olsaydı nasıl yapılırdı?</a:t>
            </a:r>
          </a:p>
          <a:p>
            <a:endParaRPr lang="tr-TR" dirty="0"/>
          </a:p>
          <a:p>
            <a:r>
              <a:rPr lang="tr-TR" dirty="0"/>
              <a:t>Tam olarak algoritmaların, makine öğrenmesi algoritmalarının hayatımızdaki teknik olarak dolduracağı boşluk burasıdır.</a:t>
            </a:r>
          </a:p>
        </p:txBody>
      </p:sp>
      <p:sp>
        <p:nvSpPr>
          <p:cNvPr id="6" name="Metin kutusu 5">
            <a:extLst>
              <a:ext uri="{FF2B5EF4-FFF2-40B4-BE49-F238E27FC236}">
                <a16:creationId xmlns:a16="http://schemas.microsoft.com/office/drawing/2014/main" id="{CC0D4689-5AA6-4408-B4FA-D7D80F046D8E}"/>
              </a:ext>
            </a:extLst>
          </p:cNvPr>
          <p:cNvSpPr txBox="1"/>
          <p:nvPr/>
        </p:nvSpPr>
        <p:spPr>
          <a:xfrm>
            <a:off x="6302326" y="6035040"/>
            <a:ext cx="4958922" cy="369332"/>
          </a:xfrm>
          <a:prstGeom prst="rect">
            <a:avLst/>
          </a:prstGeom>
          <a:noFill/>
        </p:spPr>
        <p:txBody>
          <a:bodyPr wrap="none" rtlCol="0">
            <a:spAutoFit/>
          </a:bodyPr>
          <a:lstStyle/>
          <a:p>
            <a:r>
              <a:rPr lang="tr-TR" dirty="0"/>
              <a:t>BU ÖRNEK İKİLİ BİR SINIFLANDIRMA PROBLEMİDİR.</a:t>
            </a:r>
          </a:p>
        </p:txBody>
      </p:sp>
    </p:spTree>
    <p:extLst>
      <p:ext uri="{BB962C8B-B14F-4D97-AF65-F5344CB8AC3E}">
        <p14:creationId xmlns:p14="http://schemas.microsoft.com/office/powerpoint/2010/main" val="26138876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724E9E80-A13E-4DD7-8B92-888DDCFB0E70}"/>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2434595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2EC77772-F532-4C4C-B275-5594400478D5}"/>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6135177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E3E846F2-DDE6-4F0D-8574-F1F5ED359139}"/>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834826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98D0BD60-42C7-4EA1-87DF-798F11586F45}"/>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8441169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F252F8B2-69A8-481E-872B-EAD4B6BC9B0B}"/>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14031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6F102366-7B99-4B55-9482-38B202AF8978}"/>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3887536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E113EA5B-F309-48C0-A9C6-2E1A588C9322}"/>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3F1F3549-F91B-4D0A-B2BB-848255C4611D}"/>
              </a:ext>
            </a:extLst>
          </p:cNvPr>
          <p:cNvSpPr txBox="1"/>
          <p:nvPr/>
        </p:nvSpPr>
        <p:spPr>
          <a:xfrm>
            <a:off x="8750105" y="2110154"/>
            <a:ext cx="2970942" cy="646331"/>
          </a:xfrm>
          <a:prstGeom prst="rect">
            <a:avLst/>
          </a:prstGeom>
          <a:noFill/>
        </p:spPr>
        <p:txBody>
          <a:bodyPr wrap="none" rtlCol="0">
            <a:spAutoFit/>
          </a:bodyPr>
          <a:lstStyle/>
          <a:p>
            <a:r>
              <a:rPr lang="tr-TR" dirty="0"/>
              <a:t>İşaretli olan değerler birbirine</a:t>
            </a:r>
          </a:p>
          <a:p>
            <a:r>
              <a:rPr lang="tr-TR" dirty="0"/>
              <a:t>daha yakındır.</a:t>
            </a:r>
          </a:p>
        </p:txBody>
      </p:sp>
    </p:spTree>
    <p:extLst>
      <p:ext uri="{BB962C8B-B14F-4D97-AF65-F5344CB8AC3E}">
        <p14:creationId xmlns:p14="http://schemas.microsoft.com/office/powerpoint/2010/main" val="18258319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3D8613CD-3A91-4E4D-AFFE-28D0F2A849DE}"/>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3ABE8C1E-5AB2-4B9F-ACA5-DC6A1E35F474}"/>
              </a:ext>
            </a:extLst>
          </p:cNvPr>
          <p:cNvSpPr txBox="1"/>
          <p:nvPr/>
        </p:nvSpPr>
        <p:spPr>
          <a:xfrm>
            <a:off x="562708" y="1336431"/>
            <a:ext cx="2608919" cy="369332"/>
          </a:xfrm>
          <a:prstGeom prst="rect">
            <a:avLst/>
          </a:prstGeom>
          <a:noFill/>
        </p:spPr>
        <p:txBody>
          <a:bodyPr wrap="none" rtlCol="0">
            <a:spAutoFit/>
          </a:bodyPr>
          <a:lstStyle/>
          <a:p>
            <a:r>
              <a:rPr lang="tr-TR" dirty="0"/>
              <a:t>Regresyon : Doğrusal ilişki</a:t>
            </a:r>
          </a:p>
        </p:txBody>
      </p:sp>
      <p:sp>
        <p:nvSpPr>
          <p:cNvPr id="5" name="Metin kutusu 4">
            <a:extLst>
              <a:ext uri="{FF2B5EF4-FFF2-40B4-BE49-F238E27FC236}">
                <a16:creationId xmlns:a16="http://schemas.microsoft.com/office/drawing/2014/main" id="{B812F0C7-8FC5-4C61-86BE-7DBEA631D192}"/>
              </a:ext>
            </a:extLst>
          </p:cNvPr>
          <p:cNvSpPr txBox="1"/>
          <p:nvPr/>
        </p:nvSpPr>
        <p:spPr>
          <a:xfrm>
            <a:off x="9020375" y="1336431"/>
            <a:ext cx="2907323" cy="1200329"/>
          </a:xfrm>
          <a:prstGeom prst="rect">
            <a:avLst/>
          </a:prstGeom>
          <a:noFill/>
        </p:spPr>
        <p:txBody>
          <a:bodyPr wrap="square" rtlCol="0">
            <a:spAutoFit/>
          </a:bodyPr>
          <a:lstStyle/>
          <a:p>
            <a:r>
              <a:rPr lang="tr-TR" dirty="0"/>
              <a:t>1 ve 0 aslında kategorik değişkendir</a:t>
            </a:r>
          </a:p>
          <a:p>
            <a:r>
              <a:rPr lang="tr-TR" dirty="0"/>
              <a:t>Evet Hayır gibi sayıya çevrilmiştir.</a:t>
            </a:r>
          </a:p>
        </p:txBody>
      </p:sp>
      <p:sp>
        <p:nvSpPr>
          <p:cNvPr id="6" name="Metin kutusu 5">
            <a:extLst>
              <a:ext uri="{FF2B5EF4-FFF2-40B4-BE49-F238E27FC236}">
                <a16:creationId xmlns:a16="http://schemas.microsoft.com/office/drawing/2014/main" id="{48A63EA7-2DA7-4BEC-85C1-579D82BFD7C4}"/>
              </a:ext>
            </a:extLst>
          </p:cNvPr>
          <p:cNvSpPr txBox="1"/>
          <p:nvPr/>
        </p:nvSpPr>
        <p:spPr>
          <a:xfrm>
            <a:off x="9020375" y="4712677"/>
            <a:ext cx="2855975" cy="1477328"/>
          </a:xfrm>
          <a:prstGeom prst="rect">
            <a:avLst/>
          </a:prstGeom>
          <a:noFill/>
        </p:spPr>
        <p:txBody>
          <a:bodyPr wrap="none" rtlCol="0">
            <a:spAutoFit/>
          </a:bodyPr>
          <a:lstStyle/>
          <a:p>
            <a:r>
              <a:rPr lang="tr-TR" dirty="0"/>
              <a:t>2 den fazla sınıftan oluşabilir</a:t>
            </a:r>
          </a:p>
          <a:p>
            <a:r>
              <a:rPr lang="tr-TR" dirty="0"/>
              <a:t>Bunlar numeric olarak ta </a:t>
            </a:r>
          </a:p>
          <a:p>
            <a:r>
              <a:rPr lang="tr-TR" dirty="0"/>
              <a:t>ifade edilebilir.</a:t>
            </a:r>
          </a:p>
          <a:p>
            <a:r>
              <a:rPr lang="tr-TR" dirty="0"/>
              <a:t>Ortalaması ve standart </a:t>
            </a:r>
          </a:p>
          <a:p>
            <a:r>
              <a:rPr lang="tr-TR" dirty="0"/>
              <a:t>sapması hesaplanamaz.</a:t>
            </a:r>
          </a:p>
        </p:txBody>
      </p:sp>
    </p:spTree>
    <p:extLst>
      <p:ext uri="{BB962C8B-B14F-4D97-AF65-F5344CB8AC3E}">
        <p14:creationId xmlns:p14="http://schemas.microsoft.com/office/powerpoint/2010/main" val="14629054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942298B6-183D-4DD7-89D6-E87060305E96}"/>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1040572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BFC795EF-7DA4-46D5-BC65-F7EB1A6E247C}"/>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64928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9CC997D3-AF77-47A5-8DEC-97AEC5823216}"/>
              </a:ext>
            </a:extLst>
          </p:cNvPr>
          <p:cNvSpPr txBox="1"/>
          <p:nvPr/>
        </p:nvSpPr>
        <p:spPr>
          <a:xfrm flipH="1">
            <a:off x="2322340" y="1720840"/>
            <a:ext cx="7547319" cy="3416320"/>
          </a:xfrm>
          <a:prstGeom prst="rect">
            <a:avLst/>
          </a:prstGeom>
          <a:noFill/>
        </p:spPr>
        <p:txBody>
          <a:bodyPr wrap="square" rtlCol="0">
            <a:spAutoFit/>
          </a:bodyPr>
          <a:lstStyle/>
          <a:p>
            <a:r>
              <a:rPr lang="tr-TR" dirty="0"/>
              <a:t>Örneğin bir tıp doktorunun belirli bir hastalığa ilişkin </a:t>
            </a:r>
            <a:r>
              <a:rPr lang="tr-TR" dirty="0" err="1"/>
              <a:t>emar</a:t>
            </a:r>
            <a:r>
              <a:rPr lang="tr-TR" dirty="0"/>
              <a:t> görüntüleri ile ilgili konularda teşhis koyması için belki beş yıl çalışıp belki 10 yıl çalışıp bir çok farklı senaryoya ilişkin </a:t>
            </a:r>
            <a:r>
              <a:rPr lang="tr-TR" dirty="0" err="1"/>
              <a:t>mr</a:t>
            </a:r>
            <a:r>
              <a:rPr lang="tr-TR" dirty="0"/>
              <a:t> görüntüsü görmesi gerekirken, biz bir bilgisayara </a:t>
            </a:r>
            <a:r>
              <a:rPr lang="tr-TR" dirty="0" err="1"/>
              <a:t>onbinlerce</a:t>
            </a:r>
            <a:r>
              <a:rPr lang="tr-TR" dirty="0"/>
              <a:t> yüzbinlerce hastalıklı hastalıksız ilgili konuya ilişkin </a:t>
            </a:r>
            <a:r>
              <a:rPr lang="tr-TR" dirty="0" err="1"/>
              <a:t>mr</a:t>
            </a:r>
            <a:r>
              <a:rPr lang="tr-TR" dirty="0"/>
              <a:t> görüntülerini gösterdiğimizde algoritma bir doktorun 10 yılda 15 yılda edinebileceği tecrübeyi birkaç saatte edinebiliyor. </a:t>
            </a:r>
          </a:p>
          <a:p>
            <a:endParaRPr lang="tr-TR" dirty="0"/>
          </a:p>
          <a:p>
            <a:r>
              <a:rPr lang="tr-TR" dirty="0"/>
              <a:t>İşte Makinenin Öğrenmesi budur.</a:t>
            </a:r>
          </a:p>
          <a:p>
            <a:endParaRPr lang="tr-TR" dirty="0"/>
          </a:p>
          <a:p>
            <a:r>
              <a:rPr lang="tr-TR" dirty="0"/>
              <a:t>"Yapay zeka işimizi elimizden alacak mı? Yapay zeka işimizi elimizden alıyor." şeklindeki endişelerin de kaynağı burasıdır. Çükü daha hızlı, daha az hata yapan, çok çok daha az maliyetlerle eğitilebilen sistemlerdir bunlar. </a:t>
            </a:r>
          </a:p>
        </p:txBody>
      </p:sp>
    </p:spTree>
    <p:extLst>
      <p:ext uri="{BB962C8B-B14F-4D97-AF65-F5344CB8AC3E}">
        <p14:creationId xmlns:p14="http://schemas.microsoft.com/office/powerpoint/2010/main" val="31668685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4F9E74AF-1D78-4609-9283-DAFF7F5DE104}"/>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5BD263F4-9FEC-4439-86BD-DAE2CF6BC363}"/>
              </a:ext>
            </a:extLst>
          </p:cNvPr>
          <p:cNvSpPr txBox="1"/>
          <p:nvPr/>
        </p:nvSpPr>
        <p:spPr>
          <a:xfrm>
            <a:off x="5430130" y="4318781"/>
            <a:ext cx="6291979" cy="369332"/>
          </a:xfrm>
          <a:prstGeom prst="rect">
            <a:avLst/>
          </a:prstGeom>
          <a:noFill/>
        </p:spPr>
        <p:txBody>
          <a:bodyPr wrap="none" rtlCol="0">
            <a:spAutoFit/>
          </a:bodyPr>
          <a:lstStyle/>
          <a:p>
            <a:r>
              <a:rPr lang="tr-TR" dirty="0"/>
              <a:t>RMSE : Hata ölçüm metriği. Hata Kareleri Ortalamasının Karekökü</a:t>
            </a:r>
          </a:p>
        </p:txBody>
      </p:sp>
      <p:sp>
        <p:nvSpPr>
          <p:cNvPr id="4" name="Metin kutusu 3">
            <a:extLst>
              <a:ext uri="{FF2B5EF4-FFF2-40B4-BE49-F238E27FC236}">
                <a16:creationId xmlns:a16="http://schemas.microsoft.com/office/drawing/2014/main" id="{A5161438-1C5A-48F5-B76F-50144038CBDB}"/>
              </a:ext>
            </a:extLst>
          </p:cNvPr>
          <p:cNvSpPr txBox="1"/>
          <p:nvPr/>
        </p:nvSpPr>
        <p:spPr>
          <a:xfrm flipH="1">
            <a:off x="321213" y="5908430"/>
            <a:ext cx="11549574" cy="646331"/>
          </a:xfrm>
          <a:prstGeom prst="rect">
            <a:avLst/>
          </a:prstGeom>
          <a:noFill/>
        </p:spPr>
        <p:txBody>
          <a:bodyPr wrap="square" rtlCol="0">
            <a:spAutoFit/>
          </a:bodyPr>
          <a:lstStyle/>
          <a:p>
            <a:r>
              <a:rPr lang="tr-TR" b="1" dirty="0"/>
              <a:t>Doğru sınıflandırma oranı, </a:t>
            </a:r>
            <a:r>
              <a:rPr lang="tr-TR" dirty="0"/>
              <a:t>sınıflandırma problemleri için modelin başarısını değerlendirmek adına kullandığımız yöntemlerden birisidir.</a:t>
            </a:r>
            <a:endParaRPr lang="tr-TR" b="1" dirty="0"/>
          </a:p>
        </p:txBody>
      </p:sp>
    </p:spTree>
    <p:extLst>
      <p:ext uri="{BB962C8B-B14F-4D97-AF65-F5344CB8AC3E}">
        <p14:creationId xmlns:p14="http://schemas.microsoft.com/office/powerpoint/2010/main" val="22042940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BFB3AED8-B6C6-4DE3-82A0-085CC3735D5D}"/>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E4DE189F-BB6B-4415-96D1-7E15D4369BAC}"/>
              </a:ext>
            </a:extLst>
          </p:cNvPr>
          <p:cNvSpPr txBox="1"/>
          <p:nvPr/>
        </p:nvSpPr>
        <p:spPr>
          <a:xfrm>
            <a:off x="283255" y="984738"/>
            <a:ext cx="11625490" cy="2862322"/>
          </a:xfrm>
          <a:prstGeom prst="rect">
            <a:avLst/>
          </a:prstGeom>
          <a:noFill/>
        </p:spPr>
        <p:txBody>
          <a:bodyPr wrap="none" rtlCol="0">
            <a:spAutoFit/>
          </a:bodyPr>
          <a:lstStyle/>
          <a:p>
            <a:r>
              <a:rPr lang="tr-TR" dirty="0"/>
              <a:t>Algoritmanın kendisine verilen </a:t>
            </a:r>
            <a:r>
              <a:rPr lang="tr-TR" dirty="0" err="1"/>
              <a:t>verisetini</a:t>
            </a:r>
            <a:r>
              <a:rPr lang="tr-TR" dirty="0"/>
              <a:t> çok iyi öğrenmesi, ezberleme düzeyinde öğrenmesi, görmemiş olduğu yeni veriler</a:t>
            </a:r>
          </a:p>
          <a:p>
            <a:r>
              <a:rPr lang="tr-TR" dirty="0"/>
              <a:t>üzerinden tahmin yapmak istendiğinde başarısız olmasıdır.</a:t>
            </a:r>
          </a:p>
          <a:p>
            <a:endParaRPr lang="tr-TR" dirty="0"/>
          </a:p>
          <a:p>
            <a:r>
              <a:rPr lang="tr-TR" dirty="0"/>
              <a:t>Yani veri setimizi test ve </a:t>
            </a:r>
            <a:r>
              <a:rPr lang="tr-TR" dirty="0" err="1"/>
              <a:t>train</a:t>
            </a:r>
            <a:r>
              <a:rPr lang="tr-TR" dirty="0"/>
              <a:t> olarak ikiye	ayırıyoruz. </a:t>
            </a:r>
            <a:r>
              <a:rPr lang="tr-TR" dirty="0" err="1"/>
              <a:t>Veriseti</a:t>
            </a:r>
            <a:r>
              <a:rPr lang="tr-TR" dirty="0"/>
              <a:t> içerisindeki yapıları çok iyi öğrenen algoritma o kadar</a:t>
            </a:r>
          </a:p>
          <a:p>
            <a:r>
              <a:rPr lang="tr-TR" dirty="0"/>
              <a:t>iyi öğreniyor ki, ezberleme düzeyinde</a:t>
            </a:r>
          </a:p>
          <a:p>
            <a:r>
              <a:rPr lang="tr-TR" dirty="0" err="1"/>
              <a:t>train</a:t>
            </a:r>
            <a:r>
              <a:rPr lang="tr-TR" dirty="0"/>
              <a:t> setini öğrenmiş oluyor. Sonrasında</a:t>
            </a:r>
          </a:p>
          <a:p>
            <a:r>
              <a:rPr lang="tr-TR" dirty="0"/>
              <a:t>bu modeli hiç göremediği verilerle test</a:t>
            </a:r>
          </a:p>
          <a:p>
            <a:r>
              <a:rPr lang="tr-TR" dirty="0"/>
              <a:t>etmeye çalıştığımızda yani modeli kullanmaya</a:t>
            </a:r>
          </a:p>
          <a:p>
            <a:r>
              <a:rPr lang="tr-TR" dirty="0"/>
              <a:t>çalıştığımızda tahmin performansı düşmeye</a:t>
            </a:r>
          </a:p>
          <a:p>
            <a:r>
              <a:rPr lang="tr-TR" dirty="0"/>
              <a:t>başlıyor.</a:t>
            </a:r>
          </a:p>
        </p:txBody>
      </p:sp>
    </p:spTree>
    <p:extLst>
      <p:ext uri="{BB962C8B-B14F-4D97-AF65-F5344CB8AC3E}">
        <p14:creationId xmlns:p14="http://schemas.microsoft.com/office/powerpoint/2010/main" val="10409989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71AB04AA-E7D2-4F03-AFD8-51C6A4346B43}"/>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C4098FF5-97A1-4DEC-95DE-4D5978219724}"/>
              </a:ext>
            </a:extLst>
          </p:cNvPr>
          <p:cNvSpPr txBox="1"/>
          <p:nvPr/>
        </p:nvSpPr>
        <p:spPr>
          <a:xfrm>
            <a:off x="618978" y="956603"/>
            <a:ext cx="4628271" cy="923330"/>
          </a:xfrm>
          <a:prstGeom prst="rect">
            <a:avLst/>
          </a:prstGeom>
          <a:noFill/>
        </p:spPr>
        <p:txBody>
          <a:bodyPr wrap="square" rtlCol="0">
            <a:spAutoFit/>
          </a:bodyPr>
          <a:lstStyle/>
          <a:p>
            <a:r>
              <a:rPr lang="tr-TR" b="1" dirty="0"/>
              <a:t>DETERMİNİSTİK (kesin) MODELLER </a:t>
            </a:r>
            <a:r>
              <a:rPr lang="tr-TR" dirty="0"/>
              <a:t>: Değişkenler arasında </a:t>
            </a:r>
          </a:p>
          <a:p>
            <a:r>
              <a:rPr lang="tr-TR" dirty="0"/>
              <a:t>kesin bir ilişki olduğunu var sayan modellerdir. </a:t>
            </a:r>
          </a:p>
        </p:txBody>
      </p:sp>
      <p:sp>
        <p:nvSpPr>
          <p:cNvPr id="4" name="Metin kutusu 3">
            <a:extLst>
              <a:ext uri="{FF2B5EF4-FFF2-40B4-BE49-F238E27FC236}">
                <a16:creationId xmlns:a16="http://schemas.microsoft.com/office/drawing/2014/main" id="{C753C49F-CC01-4C55-A72B-5FE159E554C7}"/>
              </a:ext>
            </a:extLst>
          </p:cNvPr>
          <p:cNvSpPr txBox="1"/>
          <p:nvPr/>
        </p:nvSpPr>
        <p:spPr>
          <a:xfrm>
            <a:off x="6096000" y="910436"/>
            <a:ext cx="5477021" cy="923330"/>
          </a:xfrm>
          <a:prstGeom prst="rect">
            <a:avLst/>
          </a:prstGeom>
          <a:noFill/>
        </p:spPr>
        <p:txBody>
          <a:bodyPr wrap="square" rtlCol="0">
            <a:spAutoFit/>
          </a:bodyPr>
          <a:lstStyle/>
          <a:p>
            <a:r>
              <a:rPr lang="tr-TR" b="1" dirty="0"/>
              <a:t>STOKASTİK (</a:t>
            </a:r>
            <a:r>
              <a:rPr lang="tr-TR" b="1" dirty="0" err="1"/>
              <a:t>olasılıksal</a:t>
            </a:r>
            <a:r>
              <a:rPr lang="tr-TR" b="1" dirty="0"/>
              <a:t>) MODELLER : </a:t>
            </a:r>
            <a:r>
              <a:rPr lang="tr-TR" dirty="0"/>
              <a:t> Hep kullanacağımız modellerdir. X </a:t>
            </a:r>
            <a:r>
              <a:rPr lang="tr-TR" dirty="0" err="1"/>
              <a:t>vey</a:t>
            </a:r>
            <a:r>
              <a:rPr lang="tr-TR" dirty="0"/>
              <a:t> Y arasındaki ilişki kesin bir şekilde yapılamaz.</a:t>
            </a:r>
            <a:endParaRPr lang="tr-TR" b="1" dirty="0"/>
          </a:p>
        </p:txBody>
      </p:sp>
    </p:spTree>
    <p:extLst>
      <p:ext uri="{BB962C8B-B14F-4D97-AF65-F5344CB8AC3E}">
        <p14:creationId xmlns:p14="http://schemas.microsoft.com/office/powerpoint/2010/main" val="36686844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751225D9-1C1D-4A4B-B536-BE546BC5A257}"/>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EF0E381F-852B-4203-968E-6C307E61C388}"/>
              </a:ext>
            </a:extLst>
          </p:cNvPr>
          <p:cNvSpPr txBox="1"/>
          <p:nvPr/>
        </p:nvSpPr>
        <p:spPr>
          <a:xfrm>
            <a:off x="9242474" y="2532185"/>
            <a:ext cx="2475914" cy="1477328"/>
          </a:xfrm>
          <a:prstGeom prst="rect">
            <a:avLst/>
          </a:prstGeom>
          <a:noFill/>
        </p:spPr>
        <p:txBody>
          <a:bodyPr wrap="square" rtlCol="0">
            <a:spAutoFit/>
          </a:bodyPr>
          <a:lstStyle/>
          <a:p>
            <a:r>
              <a:rPr lang="tr-TR" dirty="0"/>
              <a:t>Eğri, </a:t>
            </a:r>
          </a:p>
          <a:p>
            <a:r>
              <a:rPr lang="tr-TR" dirty="0"/>
              <a:t>ağaca dayalı yöntem </a:t>
            </a:r>
          </a:p>
          <a:p>
            <a:r>
              <a:rPr lang="tr-TR" dirty="0"/>
              <a:t>ya da </a:t>
            </a:r>
          </a:p>
          <a:p>
            <a:r>
              <a:rPr lang="tr-TR" dirty="0"/>
              <a:t>farklı yöntemler </a:t>
            </a:r>
          </a:p>
          <a:p>
            <a:r>
              <a:rPr lang="tr-TR" dirty="0"/>
              <a:t>olabilir.</a:t>
            </a:r>
          </a:p>
        </p:txBody>
      </p:sp>
    </p:spTree>
    <p:extLst>
      <p:ext uri="{BB962C8B-B14F-4D97-AF65-F5344CB8AC3E}">
        <p14:creationId xmlns:p14="http://schemas.microsoft.com/office/powerpoint/2010/main" val="38880388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0BF92313-2320-45FC-97CE-AA354905597D}"/>
              </a:ext>
            </a:extLst>
          </p:cNvPr>
          <p:cNvSpPr txBox="1"/>
          <p:nvPr/>
        </p:nvSpPr>
        <p:spPr>
          <a:xfrm>
            <a:off x="771378" y="2274838"/>
            <a:ext cx="10649243" cy="2308324"/>
          </a:xfrm>
          <a:prstGeom prst="rect">
            <a:avLst/>
          </a:prstGeom>
          <a:noFill/>
        </p:spPr>
        <p:txBody>
          <a:bodyPr wrap="square" rtlCol="0">
            <a:spAutoFit/>
          </a:bodyPr>
          <a:lstStyle/>
          <a:p>
            <a:r>
              <a:rPr lang="tr-TR" dirty="0"/>
              <a:t>Makine öğrenmesi Matematik en İstatistiğe bir geçiş ve Matematik İstatistik optimizasyon arasında bir yerlerde konumlanmaktadır.</a:t>
            </a:r>
          </a:p>
          <a:p>
            <a:endParaRPr lang="tr-TR" dirty="0"/>
          </a:p>
          <a:p>
            <a:r>
              <a:rPr lang="tr-TR" dirty="0"/>
              <a:t>Matematik e kesinlik vardır. İstatistikte ve Olasılık ta kesinlik asla yoktur. Hep bir hata vardır, hep bir TAHMİN etme işlemi vardır.</a:t>
            </a:r>
          </a:p>
          <a:p>
            <a:endParaRPr lang="tr-TR" dirty="0"/>
          </a:p>
          <a:p>
            <a:r>
              <a:rPr lang="tr-TR" dirty="0"/>
              <a:t>Dolayısıyla biz </a:t>
            </a:r>
            <a:r>
              <a:rPr lang="tr-TR" dirty="0" err="1"/>
              <a:t>deterministik</a:t>
            </a:r>
            <a:r>
              <a:rPr lang="tr-TR" dirty="0"/>
              <a:t> yani kesin bir iş yapmıyoruz, yani bir programcı işi yapmıyoruz, bir matematikçi işi yapmıyoruz ama tam olarak bir istatistikçi işi de yapmıyoruz</a:t>
            </a:r>
          </a:p>
        </p:txBody>
      </p:sp>
    </p:spTree>
    <p:extLst>
      <p:ext uri="{BB962C8B-B14F-4D97-AF65-F5344CB8AC3E}">
        <p14:creationId xmlns:p14="http://schemas.microsoft.com/office/powerpoint/2010/main" val="6604391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B173BC78-FE98-4C50-BA08-FBCCA35BDCD2}"/>
              </a:ext>
            </a:extLst>
          </p:cNvPr>
          <p:cNvPicPr>
            <a:picLocks noChangeAspect="1"/>
          </p:cNvPicPr>
          <p:nvPr/>
        </p:nvPicPr>
        <p:blipFill>
          <a:blip r:embed="rId2"/>
          <a:stretch>
            <a:fillRect/>
          </a:stretch>
        </p:blipFill>
        <p:spPr>
          <a:xfrm>
            <a:off x="0" y="1673"/>
            <a:ext cx="12192000" cy="6854653"/>
          </a:xfrm>
          <a:prstGeom prst="rect">
            <a:avLst/>
          </a:prstGeom>
        </p:spPr>
      </p:pic>
      <p:sp>
        <p:nvSpPr>
          <p:cNvPr id="4" name="Metin kutusu 3">
            <a:extLst>
              <a:ext uri="{FF2B5EF4-FFF2-40B4-BE49-F238E27FC236}">
                <a16:creationId xmlns:a16="http://schemas.microsoft.com/office/drawing/2014/main" id="{609A0EE0-CD4F-4F05-B052-BD35356FA5CB}"/>
              </a:ext>
            </a:extLst>
          </p:cNvPr>
          <p:cNvSpPr txBox="1"/>
          <p:nvPr/>
        </p:nvSpPr>
        <p:spPr>
          <a:xfrm>
            <a:off x="1637071" y="5501148"/>
            <a:ext cx="2677015" cy="369332"/>
          </a:xfrm>
          <a:prstGeom prst="rect">
            <a:avLst/>
          </a:prstGeom>
          <a:noFill/>
        </p:spPr>
        <p:txBody>
          <a:bodyPr wrap="none" rtlCol="0">
            <a:spAutoFit/>
          </a:bodyPr>
          <a:lstStyle/>
          <a:p>
            <a:r>
              <a:rPr lang="tr-TR" dirty="0"/>
              <a:t>Örneğin, araç fiyat tahmini</a:t>
            </a:r>
          </a:p>
        </p:txBody>
      </p:sp>
    </p:spTree>
    <p:extLst>
      <p:ext uri="{BB962C8B-B14F-4D97-AF65-F5344CB8AC3E}">
        <p14:creationId xmlns:p14="http://schemas.microsoft.com/office/powerpoint/2010/main" val="11680810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9C6E8408-2ABC-4D51-9A9E-8A2A296A300C}"/>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0132E043-8391-4293-B176-970E2BC69EB0}"/>
              </a:ext>
            </a:extLst>
          </p:cNvPr>
          <p:cNvSpPr txBox="1"/>
          <p:nvPr/>
        </p:nvSpPr>
        <p:spPr>
          <a:xfrm>
            <a:off x="8185355" y="4439265"/>
            <a:ext cx="3305200" cy="646331"/>
          </a:xfrm>
          <a:prstGeom prst="rect">
            <a:avLst/>
          </a:prstGeom>
          <a:noFill/>
        </p:spPr>
        <p:txBody>
          <a:bodyPr wrap="none" rtlCol="0">
            <a:spAutoFit/>
          </a:bodyPr>
          <a:lstStyle/>
          <a:p>
            <a:r>
              <a:rPr lang="tr-TR" dirty="0"/>
              <a:t>gibi sınıflandırma problemlerinde</a:t>
            </a:r>
          </a:p>
          <a:p>
            <a:r>
              <a:rPr lang="tr-TR" dirty="0"/>
              <a:t>değerlendirme yapacağız.</a:t>
            </a:r>
          </a:p>
        </p:txBody>
      </p:sp>
    </p:spTree>
    <p:extLst>
      <p:ext uri="{BB962C8B-B14F-4D97-AF65-F5344CB8AC3E}">
        <p14:creationId xmlns:p14="http://schemas.microsoft.com/office/powerpoint/2010/main" val="11198997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5B9C3696-7D7B-4D4C-891D-A55D68B4CFE9}"/>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FD32D4E0-C1B0-42B7-B1C7-7F3E3C0E3D15}"/>
              </a:ext>
            </a:extLst>
          </p:cNvPr>
          <p:cNvSpPr txBox="1"/>
          <p:nvPr/>
        </p:nvSpPr>
        <p:spPr>
          <a:xfrm>
            <a:off x="8229600" y="4498258"/>
            <a:ext cx="3006977" cy="646331"/>
          </a:xfrm>
          <a:prstGeom prst="rect">
            <a:avLst/>
          </a:prstGeom>
          <a:noFill/>
        </p:spPr>
        <p:txBody>
          <a:bodyPr wrap="none" rtlCol="0">
            <a:spAutoFit/>
          </a:bodyPr>
          <a:lstStyle/>
          <a:p>
            <a:r>
              <a:rPr lang="tr-TR" dirty="0"/>
              <a:t>gibi regresyon problemlerinde</a:t>
            </a:r>
          </a:p>
          <a:p>
            <a:r>
              <a:rPr lang="tr-TR" dirty="0"/>
              <a:t>değerlendirme yapacağız</a:t>
            </a:r>
          </a:p>
        </p:txBody>
      </p:sp>
    </p:spTree>
    <p:extLst>
      <p:ext uri="{BB962C8B-B14F-4D97-AF65-F5344CB8AC3E}">
        <p14:creationId xmlns:p14="http://schemas.microsoft.com/office/powerpoint/2010/main" val="37287742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127E360A-F822-4E20-8274-FFFF518E45C2}"/>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675A15AF-B152-4FF8-9AF3-45EC036B9E6F}"/>
              </a:ext>
            </a:extLst>
          </p:cNvPr>
          <p:cNvSpPr txBox="1"/>
          <p:nvPr/>
        </p:nvSpPr>
        <p:spPr>
          <a:xfrm>
            <a:off x="1666568" y="1460090"/>
            <a:ext cx="9188245" cy="1200329"/>
          </a:xfrm>
          <a:prstGeom prst="rect">
            <a:avLst/>
          </a:prstGeom>
          <a:noFill/>
        </p:spPr>
        <p:txBody>
          <a:bodyPr wrap="square" rtlCol="0">
            <a:spAutoFit/>
          </a:bodyPr>
          <a:lstStyle/>
          <a:p>
            <a:r>
              <a:rPr lang="tr-TR" dirty="0"/>
              <a:t>Model doğrulama ve model başarısını doğrulama farklı işlemlerdir.</a:t>
            </a:r>
          </a:p>
          <a:p>
            <a:endParaRPr lang="tr-TR" dirty="0"/>
          </a:p>
          <a:p>
            <a:r>
              <a:rPr lang="tr-TR" dirty="0"/>
              <a:t>Model doğrulama yöntemlerinin kullanılma gerekçesi, model başarı sonuçlarının daha doğru değerlendirilmesi çabasıdır.</a:t>
            </a:r>
          </a:p>
        </p:txBody>
      </p:sp>
    </p:spTree>
    <p:extLst>
      <p:ext uri="{BB962C8B-B14F-4D97-AF65-F5344CB8AC3E}">
        <p14:creationId xmlns:p14="http://schemas.microsoft.com/office/powerpoint/2010/main" val="18365867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19158E00-F310-4D69-ABE2-CD391B017CE2}"/>
              </a:ext>
            </a:extLst>
          </p:cNvPr>
          <p:cNvPicPr>
            <a:picLocks noChangeAspect="1"/>
          </p:cNvPicPr>
          <p:nvPr/>
        </p:nvPicPr>
        <p:blipFill>
          <a:blip r:embed="rId2"/>
          <a:stretch>
            <a:fillRect/>
          </a:stretch>
        </p:blipFill>
        <p:spPr>
          <a:xfrm>
            <a:off x="0" y="1673"/>
            <a:ext cx="12192000" cy="6854653"/>
          </a:xfrm>
          <a:prstGeom prst="rect">
            <a:avLst/>
          </a:prstGeom>
        </p:spPr>
      </p:pic>
      <p:sp>
        <p:nvSpPr>
          <p:cNvPr id="2" name="Metin kutusu 1">
            <a:extLst>
              <a:ext uri="{FF2B5EF4-FFF2-40B4-BE49-F238E27FC236}">
                <a16:creationId xmlns:a16="http://schemas.microsoft.com/office/drawing/2014/main" id="{A12E484F-99BB-4E0F-9D42-9D8493968ADB}"/>
              </a:ext>
            </a:extLst>
          </p:cNvPr>
          <p:cNvSpPr txBox="1"/>
          <p:nvPr/>
        </p:nvSpPr>
        <p:spPr>
          <a:xfrm>
            <a:off x="766915" y="923830"/>
            <a:ext cx="4052969" cy="3416320"/>
          </a:xfrm>
          <a:prstGeom prst="rect">
            <a:avLst/>
          </a:prstGeom>
          <a:noFill/>
        </p:spPr>
        <p:txBody>
          <a:bodyPr wrap="none" rtlCol="0">
            <a:spAutoFit/>
          </a:bodyPr>
          <a:lstStyle/>
          <a:p>
            <a:r>
              <a:rPr lang="tr-TR" dirty="0"/>
              <a:t>Sınama seti yaklaşımı olarak geçmektedir.</a:t>
            </a:r>
          </a:p>
          <a:p>
            <a:endParaRPr lang="tr-TR" dirty="0"/>
          </a:p>
          <a:p>
            <a:r>
              <a:rPr lang="tr-TR" dirty="0"/>
              <a:t>Amacımız modelin performansını </a:t>
            </a:r>
          </a:p>
          <a:p>
            <a:r>
              <a:rPr lang="tr-TR" dirty="0"/>
              <a:t>değerlendirebilmektir.</a:t>
            </a:r>
          </a:p>
          <a:p>
            <a:endParaRPr lang="tr-TR" dirty="0"/>
          </a:p>
          <a:p>
            <a:r>
              <a:rPr lang="tr-TR" dirty="0"/>
              <a:t>Modelin başarısının</a:t>
            </a:r>
          </a:p>
          <a:p>
            <a:r>
              <a:rPr lang="tr-TR" dirty="0"/>
              <a:t>test seti ile </a:t>
            </a:r>
          </a:p>
          <a:p>
            <a:r>
              <a:rPr lang="tr-TR" dirty="0"/>
              <a:t>test edilmesidir. </a:t>
            </a:r>
          </a:p>
          <a:p>
            <a:endParaRPr lang="tr-TR" dirty="0"/>
          </a:p>
          <a:p>
            <a:r>
              <a:rPr lang="tr-TR" dirty="0"/>
              <a:t>Gözlem sayısı az olduğunda</a:t>
            </a:r>
          </a:p>
          <a:p>
            <a:r>
              <a:rPr lang="tr-TR" dirty="0"/>
              <a:t>test için yeteri kadar </a:t>
            </a:r>
          </a:p>
          <a:p>
            <a:r>
              <a:rPr lang="tr-TR" dirty="0"/>
              <a:t>gözlem </a:t>
            </a:r>
            <a:r>
              <a:rPr lang="tr-TR" dirty="0" err="1"/>
              <a:t>ayrılamıyabiliyor</a:t>
            </a:r>
            <a:r>
              <a:rPr lang="tr-TR" dirty="0"/>
              <a:t>.</a:t>
            </a:r>
          </a:p>
        </p:txBody>
      </p:sp>
      <p:pic>
        <p:nvPicPr>
          <p:cNvPr id="4" name="Resim 3">
            <a:extLst>
              <a:ext uri="{FF2B5EF4-FFF2-40B4-BE49-F238E27FC236}">
                <a16:creationId xmlns:a16="http://schemas.microsoft.com/office/drawing/2014/main" id="{F0266E06-13F0-4E6C-8E40-7068EEF11E75}"/>
              </a:ext>
            </a:extLst>
          </p:cNvPr>
          <p:cNvPicPr>
            <a:picLocks noChangeAspect="1"/>
          </p:cNvPicPr>
          <p:nvPr/>
        </p:nvPicPr>
        <p:blipFill rotWithShape="1">
          <a:blip r:embed="rId3"/>
          <a:srcRect t="72700"/>
          <a:stretch/>
        </p:blipFill>
        <p:spPr>
          <a:xfrm>
            <a:off x="0" y="4984954"/>
            <a:ext cx="12192000" cy="1871371"/>
          </a:xfrm>
          <a:prstGeom prst="rect">
            <a:avLst/>
          </a:prstGeom>
        </p:spPr>
      </p:pic>
    </p:spTree>
    <p:extLst>
      <p:ext uri="{BB962C8B-B14F-4D97-AF65-F5344CB8AC3E}">
        <p14:creationId xmlns:p14="http://schemas.microsoft.com/office/powerpoint/2010/main" val="683382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052CBD3-2554-4EA5-8E6B-79815F1E2EB8}"/>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0DE518F3-6983-4993-B96C-47763D2F6863}"/>
              </a:ext>
            </a:extLst>
          </p:cNvPr>
          <p:cNvSpPr txBox="1"/>
          <p:nvPr/>
        </p:nvSpPr>
        <p:spPr>
          <a:xfrm>
            <a:off x="407964" y="661182"/>
            <a:ext cx="3137094" cy="4247317"/>
          </a:xfrm>
          <a:prstGeom prst="rect">
            <a:avLst/>
          </a:prstGeom>
          <a:noFill/>
        </p:spPr>
        <p:txBody>
          <a:bodyPr wrap="square" rtlCol="0">
            <a:spAutoFit/>
          </a:bodyPr>
          <a:lstStyle/>
          <a:p>
            <a:r>
              <a:rPr lang="tr-TR" dirty="0"/>
              <a:t>Bunun için, buradaki yaşın 32 ye maaşında 30 bine yakın olduğu Türkleri bulmaya çalışırız ve bunun üzerinden satın almasını tahmin etmeye çalışırız.</a:t>
            </a:r>
          </a:p>
          <a:p>
            <a:endParaRPr lang="tr-TR" dirty="0"/>
          </a:p>
          <a:p>
            <a:r>
              <a:rPr lang="tr-TR" dirty="0"/>
              <a:t>Bu kişilerin ürün alabileceğini tahmin ettikten sonra hemen bir mail listesi hazırlar ve buradaki gibi ürün satın alma ihtimali olan kişilere mail atar ürünün reklamı yapılır.</a:t>
            </a:r>
          </a:p>
          <a:p>
            <a:endParaRPr lang="tr-TR" dirty="0"/>
          </a:p>
          <a:p>
            <a:r>
              <a:rPr lang="tr-TR" dirty="0"/>
              <a:t>İkinci sorunun cevabı hayır olur.</a:t>
            </a:r>
          </a:p>
        </p:txBody>
      </p:sp>
      <p:sp>
        <p:nvSpPr>
          <p:cNvPr id="6" name="Metin kutusu 5">
            <a:extLst>
              <a:ext uri="{FF2B5EF4-FFF2-40B4-BE49-F238E27FC236}">
                <a16:creationId xmlns:a16="http://schemas.microsoft.com/office/drawing/2014/main" id="{57AFB0E5-884F-4FE0-8F9A-1210C556F249}"/>
              </a:ext>
            </a:extLst>
          </p:cNvPr>
          <p:cNvSpPr txBox="1"/>
          <p:nvPr/>
        </p:nvSpPr>
        <p:spPr>
          <a:xfrm>
            <a:off x="8637563" y="900332"/>
            <a:ext cx="3146473" cy="4247317"/>
          </a:xfrm>
          <a:prstGeom prst="rect">
            <a:avLst/>
          </a:prstGeom>
          <a:noFill/>
        </p:spPr>
        <p:txBody>
          <a:bodyPr wrap="square" rtlCol="0">
            <a:spAutoFit/>
          </a:bodyPr>
          <a:lstStyle/>
          <a:p>
            <a:r>
              <a:rPr lang="tr-TR" dirty="0"/>
              <a:t>Üçüncü soru için ;</a:t>
            </a:r>
          </a:p>
          <a:p>
            <a:r>
              <a:rPr lang="tr-TR" dirty="0"/>
              <a:t>Buradaki bütün gözlemlerin yaş ve maaş cinsinden birbirlerine uzaklıkları hesaplayabilirsek bu durumda Türkiye ye en yakın ülkenin hangisi olduğunu hesaplayabiliriz. </a:t>
            </a:r>
          </a:p>
          <a:p>
            <a:endParaRPr lang="tr-TR" dirty="0"/>
          </a:p>
          <a:p>
            <a:r>
              <a:rPr lang="tr-TR" dirty="0"/>
              <a:t>Örneğin Türkiye ile ilgili gözlemleri toplu bir şekilde değerlendirip bu gözlemlere en yakın olduğunu düşündüğümüz ülke hangisi ise bunu Türkiye ye en yakın ülke olarak betimleyebiliriz.</a:t>
            </a:r>
          </a:p>
        </p:txBody>
      </p:sp>
    </p:spTree>
    <p:extLst>
      <p:ext uri="{BB962C8B-B14F-4D97-AF65-F5344CB8AC3E}">
        <p14:creationId xmlns:p14="http://schemas.microsoft.com/office/powerpoint/2010/main" val="41835639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93420F48-140E-46A8-AA67-388A11183061}"/>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340836E8-77A1-4A98-A151-521D026D7A34}"/>
              </a:ext>
            </a:extLst>
          </p:cNvPr>
          <p:cNvSpPr txBox="1"/>
          <p:nvPr/>
        </p:nvSpPr>
        <p:spPr>
          <a:xfrm>
            <a:off x="589935" y="1032387"/>
            <a:ext cx="10937610" cy="5355312"/>
          </a:xfrm>
          <a:prstGeom prst="rect">
            <a:avLst/>
          </a:prstGeom>
          <a:noFill/>
        </p:spPr>
        <p:txBody>
          <a:bodyPr wrap="none" rtlCol="0">
            <a:spAutoFit/>
          </a:bodyPr>
          <a:lstStyle/>
          <a:p>
            <a:r>
              <a:rPr lang="tr-TR" dirty="0"/>
              <a:t>Veri seti K adet parçaya ayırılır.</a:t>
            </a:r>
          </a:p>
          <a:p>
            <a:r>
              <a:rPr lang="tr-TR" dirty="0"/>
              <a:t>Örnekte 5 adet</a:t>
            </a:r>
          </a:p>
          <a:p>
            <a:endParaRPr lang="tr-TR" dirty="0"/>
          </a:p>
          <a:p>
            <a:r>
              <a:rPr lang="tr-TR" dirty="0"/>
              <a:t>Belirlenen alt kümelerden</a:t>
            </a:r>
          </a:p>
          <a:p>
            <a:r>
              <a:rPr lang="tr-TR" dirty="0"/>
              <a:t>birisi dışarıda bırakılır</a:t>
            </a:r>
          </a:p>
          <a:p>
            <a:r>
              <a:rPr lang="tr-TR" dirty="0"/>
              <a:t>Örnekte 5. parça</a:t>
            </a:r>
          </a:p>
          <a:p>
            <a:endParaRPr lang="tr-TR" dirty="0"/>
          </a:p>
          <a:p>
            <a:r>
              <a:rPr lang="tr-TR" dirty="0"/>
              <a:t>Elde kalan kümelerle</a:t>
            </a:r>
          </a:p>
          <a:p>
            <a:r>
              <a:rPr lang="tr-TR" dirty="0"/>
              <a:t>model oluşturulur.</a:t>
            </a:r>
          </a:p>
          <a:p>
            <a:endParaRPr lang="tr-TR" dirty="0"/>
          </a:p>
          <a:p>
            <a:r>
              <a:rPr lang="tr-TR" dirty="0"/>
              <a:t>Model dışarda bırakılan küme</a:t>
            </a:r>
          </a:p>
          <a:p>
            <a:r>
              <a:rPr lang="tr-TR" dirty="0"/>
              <a:t>ile test edilir.</a:t>
            </a:r>
          </a:p>
          <a:p>
            <a:endParaRPr lang="tr-TR" dirty="0"/>
          </a:p>
          <a:p>
            <a:r>
              <a:rPr lang="tr-TR" dirty="0"/>
              <a:t>Aynı işlem bütün parçalar için</a:t>
            </a:r>
          </a:p>
          <a:p>
            <a:r>
              <a:rPr lang="tr-TR" dirty="0"/>
              <a:t>tekrar edilir.</a:t>
            </a:r>
          </a:p>
          <a:p>
            <a:endParaRPr lang="tr-TR" dirty="0"/>
          </a:p>
          <a:p>
            <a:r>
              <a:rPr lang="tr-TR" dirty="0"/>
              <a:t>Yani bir sonraki aşamada 4 numaralı parça dışarda bırakılır, model oluşturulur. 4 </a:t>
            </a:r>
            <a:r>
              <a:rPr lang="tr-TR" dirty="0" err="1"/>
              <a:t>nolu</a:t>
            </a:r>
            <a:r>
              <a:rPr lang="tr-TR" dirty="0"/>
              <a:t> parça ile test edilir. Bu şekilde </a:t>
            </a:r>
          </a:p>
          <a:p>
            <a:r>
              <a:rPr lang="tr-TR" dirty="0"/>
              <a:t>son parçaya kadar işlem yapılır.</a:t>
            </a:r>
          </a:p>
          <a:p>
            <a:endParaRPr lang="tr-TR" dirty="0"/>
          </a:p>
        </p:txBody>
      </p:sp>
      <p:sp>
        <p:nvSpPr>
          <p:cNvPr id="5" name="Metin kutusu 4">
            <a:extLst>
              <a:ext uri="{FF2B5EF4-FFF2-40B4-BE49-F238E27FC236}">
                <a16:creationId xmlns:a16="http://schemas.microsoft.com/office/drawing/2014/main" id="{9DE11ABE-F461-4468-98D4-638D9A283F1E}"/>
              </a:ext>
            </a:extLst>
          </p:cNvPr>
          <p:cNvSpPr txBox="1"/>
          <p:nvPr/>
        </p:nvSpPr>
        <p:spPr>
          <a:xfrm>
            <a:off x="8693777" y="722670"/>
            <a:ext cx="3165995" cy="3139321"/>
          </a:xfrm>
          <a:prstGeom prst="rect">
            <a:avLst/>
          </a:prstGeom>
          <a:noFill/>
        </p:spPr>
        <p:txBody>
          <a:bodyPr wrap="none" rtlCol="0">
            <a:spAutoFit/>
          </a:bodyPr>
          <a:lstStyle/>
          <a:p>
            <a:r>
              <a:rPr lang="tr-TR" dirty="0"/>
              <a:t>Bu işlem sonucunda elde edilen</a:t>
            </a:r>
          </a:p>
          <a:p>
            <a:r>
              <a:rPr lang="tr-TR" dirty="0"/>
              <a:t>hataların ortalaması alındığında</a:t>
            </a:r>
          </a:p>
          <a:p>
            <a:r>
              <a:rPr lang="tr-TR" dirty="0"/>
              <a:t>bu bizim </a:t>
            </a:r>
            <a:r>
              <a:rPr lang="tr-TR" dirty="0" err="1"/>
              <a:t>validation</a:t>
            </a:r>
            <a:r>
              <a:rPr lang="tr-TR" dirty="0"/>
              <a:t> yani</a:t>
            </a:r>
          </a:p>
          <a:p>
            <a:r>
              <a:rPr lang="tr-TR" dirty="0"/>
              <a:t>doğrulama hatamız olur.</a:t>
            </a:r>
          </a:p>
          <a:p>
            <a:endParaRPr lang="tr-TR" dirty="0"/>
          </a:p>
          <a:p>
            <a:r>
              <a:rPr lang="tr-TR" dirty="0"/>
              <a:t>Elimizde bir eğitim hatası olur.</a:t>
            </a:r>
          </a:p>
          <a:p>
            <a:endParaRPr lang="tr-TR" dirty="0"/>
          </a:p>
          <a:p>
            <a:r>
              <a:rPr lang="tr-TR" dirty="0"/>
              <a:t>Daha sonra çalışmanın en </a:t>
            </a:r>
          </a:p>
          <a:p>
            <a:r>
              <a:rPr lang="tr-TR" dirty="0"/>
              <a:t>başında bölmüş olduğumuz test</a:t>
            </a:r>
          </a:p>
          <a:p>
            <a:r>
              <a:rPr lang="tr-TR" dirty="0"/>
              <a:t>seti ile de modeli son kez test </a:t>
            </a:r>
          </a:p>
          <a:p>
            <a:r>
              <a:rPr lang="tr-TR" dirty="0"/>
              <a:t>ederiz.</a:t>
            </a:r>
          </a:p>
        </p:txBody>
      </p:sp>
      <p:sp>
        <p:nvSpPr>
          <p:cNvPr id="6" name="Ok: Aşağı 5">
            <a:extLst>
              <a:ext uri="{FF2B5EF4-FFF2-40B4-BE49-F238E27FC236}">
                <a16:creationId xmlns:a16="http://schemas.microsoft.com/office/drawing/2014/main" id="{8A253BA5-A154-402D-B964-CC800DAE3170}"/>
              </a:ext>
            </a:extLst>
          </p:cNvPr>
          <p:cNvSpPr/>
          <p:nvPr/>
        </p:nvSpPr>
        <p:spPr>
          <a:xfrm rot="10800000">
            <a:off x="10276774" y="4015175"/>
            <a:ext cx="460051" cy="11356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4155750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800E398C-BA35-4342-8439-11D86D66CD16}"/>
              </a:ext>
            </a:extLst>
          </p:cNvPr>
          <p:cNvPicPr>
            <a:picLocks noChangeAspect="1"/>
          </p:cNvPicPr>
          <p:nvPr/>
        </p:nvPicPr>
        <p:blipFill>
          <a:blip r:embed="rId2"/>
          <a:stretch>
            <a:fillRect/>
          </a:stretch>
        </p:blipFill>
        <p:spPr>
          <a:xfrm>
            <a:off x="0" y="1673"/>
            <a:ext cx="12192000" cy="6854653"/>
          </a:xfrm>
          <a:prstGeom prst="rect">
            <a:avLst/>
          </a:prstGeom>
        </p:spPr>
      </p:pic>
      <p:sp>
        <p:nvSpPr>
          <p:cNvPr id="2" name="Metin kutusu 1">
            <a:extLst>
              <a:ext uri="{FF2B5EF4-FFF2-40B4-BE49-F238E27FC236}">
                <a16:creationId xmlns:a16="http://schemas.microsoft.com/office/drawing/2014/main" id="{6DDEA2A7-B980-48BE-BD1E-9561141AFFD7}"/>
              </a:ext>
            </a:extLst>
          </p:cNvPr>
          <p:cNvSpPr txBox="1"/>
          <p:nvPr/>
        </p:nvSpPr>
        <p:spPr>
          <a:xfrm>
            <a:off x="450166" y="801858"/>
            <a:ext cx="11169748" cy="2862322"/>
          </a:xfrm>
          <a:prstGeom prst="rect">
            <a:avLst/>
          </a:prstGeom>
          <a:noFill/>
        </p:spPr>
        <p:txBody>
          <a:bodyPr wrap="square" rtlCol="0">
            <a:spAutoFit/>
          </a:bodyPr>
          <a:lstStyle/>
          <a:p>
            <a:r>
              <a:rPr lang="tr-TR" dirty="0"/>
              <a:t>K-katlı çapraz doğrulama yönteminin özel bir halidir.</a:t>
            </a:r>
          </a:p>
          <a:p>
            <a:endParaRPr lang="tr-TR" dirty="0"/>
          </a:p>
          <a:p>
            <a:r>
              <a:rPr lang="tr-TR" dirty="0"/>
              <a:t>K küme sayısı veri setindeki örnek sayısına ( gözlem sayısı )  yani n e eşittir.</a:t>
            </a:r>
          </a:p>
          <a:p>
            <a:endParaRPr lang="tr-TR" dirty="0"/>
          </a:p>
          <a:p>
            <a:r>
              <a:rPr lang="tr-TR" dirty="0"/>
              <a:t>K-katlı çapraz doğrulama</a:t>
            </a:r>
          </a:p>
          <a:p>
            <a:r>
              <a:rPr lang="tr-TR" dirty="0"/>
              <a:t>yöntemindeki işlemler</a:t>
            </a:r>
          </a:p>
          <a:p>
            <a:r>
              <a:rPr lang="tr-TR" dirty="0"/>
              <a:t>yapılır.</a:t>
            </a:r>
          </a:p>
          <a:p>
            <a:endParaRPr lang="tr-TR" dirty="0"/>
          </a:p>
          <a:p>
            <a:r>
              <a:rPr lang="tr-TR" dirty="0"/>
              <a:t>Veri seti çok büyük olunca</a:t>
            </a:r>
          </a:p>
          <a:p>
            <a:r>
              <a:rPr lang="tr-TR" dirty="0"/>
              <a:t>kullanımı çok zorlaşır.</a:t>
            </a:r>
          </a:p>
        </p:txBody>
      </p:sp>
    </p:spTree>
    <p:extLst>
      <p:ext uri="{BB962C8B-B14F-4D97-AF65-F5344CB8AC3E}">
        <p14:creationId xmlns:p14="http://schemas.microsoft.com/office/powerpoint/2010/main" val="9069374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2D1842E3-CD82-4673-83B7-D4336129188F}"/>
              </a:ext>
            </a:extLst>
          </p:cNvPr>
          <p:cNvPicPr>
            <a:picLocks noChangeAspect="1"/>
          </p:cNvPicPr>
          <p:nvPr/>
        </p:nvPicPr>
        <p:blipFill>
          <a:blip r:embed="rId2"/>
          <a:stretch>
            <a:fillRect/>
          </a:stretch>
        </p:blipFill>
        <p:spPr>
          <a:xfrm>
            <a:off x="0" y="1673"/>
            <a:ext cx="12192000" cy="6854653"/>
          </a:xfrm>
          <a:prstGeom prst="rect">
            <a:avLst/>
          </a:prstGeom>
        </p:spPr>
      </p:pic>
      <p:sp>
        <p:nvSpPr>
          <p:cNvPr id="5" name="Metin kutusu 4">
            <a:extLst>
              <a:ext uri="{FF2B5EF4-FFF2-40B4-BE49-F238E27FC236}">
                <a16:creationId xmlns:a16="http://schemas.microsoft.com/office/drawing/2014/main" id="{546F5968-F175-46F2-8D4C-981C91647C71}"/>
              </a:ext>
            </a:extLst>
          </p:cNvPr>
          <p:cNvSpPr txBox="1"/>
          <p:nvPr/>
        </p:nvSpPr>
        <p:spPr>
          <a:xfrm>
            <a:off x="717452" y="604911"/>
            <a:ext cx="11338560" cy="1477328"/>
          </a:xfrm>
          <a:prstGeom prst="rect">
            <a:avLst/>
          </a:prstGeom>
          <a:noFill/>
        </p:spPr>
        <p:txBody>
          <a:bodyPr wrap="square" rtlCol="0">
            <a:spAutoFit/>
          </a:bodyPr>
          <a:lstStyle/>
          <a:p>
            <a:r>
              <a:rPr lang="tr-TR" dirty="0"/>
              <a:t>Orijinal veri setinden daha az sayıda gözlemle </a:t>
            </a:r>
            <a:r>
              <a:rPr lang="tr-TR" dirty="0" err="1"/>
              <a:t>Bootstrap</a:t>
            </a:r>
            <a:r>
              <a:rPr lang="tr-TR" dirty="0"/>
              <a:t> veriler oluşturulur.</a:t>
            </a:r>
          </a:p>
          <a:p>
            <a:endParaRPr lang="tr-TR" dirty="0"/>
          </a:p>
          <a:p>
            <a:r>
              <a:rPr lang="tr-TR" dirty="0"/>
              <a:t>Bu veriler üzerinden modeller kurulur. Kurulmuş olan modeller yine bir test seti yaklaşımı ile test edilir. </a:t>
            </a:r>
          </a:p>
          <a:p>
            <a:endParaRPr lang="tr-TR" dirty="0"/>
          </a:p>
          <a:p>
            <a:r>
              <a:rPr lang="tr-TR" dirty="0"/>
              <a:t>Sonuçları karşılaştırılarak, </a:t>
            </a:r>
            <a:r>
              <a:rPr lang="tr-TR" dirty="0" err="1"/>
              <a:t>training</a:t>
            </a:r>
            <a:r>
              <a:rPr lang="tr-TR" dirty="0"/>
              <a:t> ortalaması alınarak, testlerin ortalaması alınarak sonuçlar değerlendirilmiş olur.</a:t>
            </a:r>
          </a:p>
        </p:txBody>
      </p:sp>
      <p:sp>
        <p:nvSpPr>
          <p:cNvPr id="6" name="Metin kutusu 5">
            <a:extLst>
              <a:ext uri="{FF2B5EF4-FFF2-40B4-BE49-F238E27FC236}">
                <a16:creationId xmlns:a16="http://schemas.microsoft.com/office/drawing/2014/main" id="{430E8C81-08AF-4E3D-98E0-6DFF5F62A8FA}"/>
              </a:ext>
            </a:extLst>
          </p:cNvPr>
          <p:cNvSpPr txBox="1"/>
          <p:nvPr/>
        </p:nvSpPr>
        <p:spPr>
          <a:xfrm>
            <a:off x="886265" y="5036234"/>
            <a:ext cx="10801227" cy="646331"/>
          </a:xfrm>
          <a:prstGeom prst="rect">
            <a:avLst/>
          </a:prstGeom>
          <a:noFill/>
        </p:spPr>
        <p:txBody>
          <a:bodyPr wrap="none" rtlCol="0">
            <a:spAutoFit/>
          </a:bodyPr>
          <a:lstStyle/>
          <a:p>
            <a:r>
              <a:rPr lang="tr-TR" dirty="0"/>
              <a:t>Yerine koymalı bir şekilde </a:t>
            </a:r>
            <a:r>
              <a:rPr lang="tr-TR" dirty="0" err="1"/>
              <a:t>veriseti</a:t>
            </a:r>
            <a:r>
              <a:rPr lang="tr-TR" dirty="0"/>
              <a:t> içerisinden veri türetmek şeklinde kullanılır. Oluşan verilerin her birisi üzerinden</a:t>
            </a:r>
          </a:p>
          <a:p>
            <a:r>
              <a:rPr lang="tr-TR" dirty="0"/>
              <a:t>model kurulur, modeller test edilir ve buna göre sonuçlar değerlendirilir.</a:t>
            </a:r>
          </a:p>
        </p:txBody>
      </p:sp>
    </p:spTree>
    <p:extLst>
      <p:ext uri="{BB962C8B-B14F-4D97-AF65-F5344CB8AC3E}">
        <p14:creationId xmlns:p14="http://schemas.microsoft.com/office/powerpoint/2010/main" val="7220562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AB6C1F18-7745-4297-9843-BD89EFF2624A}"/>
              </a:ext>
            </a:extLst>
          </p:cNvPr>
          <p:cNvSpPr txBox="1"/>
          <p:nvPr/>
        </p:nvSpPr>
        <p:spPr>
          <a:xfrm>
            <a:off x="1896484" y="3244334"/>
            <a:ext cx="8541826" cy="369332"/>
          </a:xfrm>
          <a:prstGeom prst="rect">
            <a:avLst/>
          </a:prstGeom>
          <a:noFill/>
        </p:spPr>
        <p:txBody>
          <a:bodyPr wrap="none" rtlCol="0">
            <a:spAutoFit/>
          </a:bodyPr>
          <a:lstStyle/>
          <a:p>
            <a:r>
              <a:rPr lang="tr-TR" dirty="0"/>
              <a:t>DAHA ÇOK </a:t>
            </a:r>
            <a:r>
              <a:rPr lang="tr-TR" b="1" dirty="0"/>
              <a:t>K-KATLI ÇAPRAZ DOĞRULAMA ( K FOLD CROSS VALIDATION ) </a:t>
            </a:r>
            <a:r>
              <a:rPr lang="tr-TR" dirty="0"/>
              <a:t>odaklanacağız.  </a:t>
            </a:r>
          </a:p>
        </p:txBody>
      </p:sp>
    </p:spTree>
    <p:extLst>
      <p:ext uri="{BB962C8B-B14F-4D97-AF65-F5344CB8AC3E}">
        <p14:creationId xmlns:p14="http://schemas.microsoft.com/office/powerpoint/2010/main" val="4170071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AF0577CE-16EC-4F08-8401-9487925ECBC8}"/>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2774674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75D7ADD-342A-4CFE-B533-776F8D8A4856}"/>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72422563-8913-4A4D-869D-F194DF403A65}"/>
              </a:ext>
            </a:extLst>
          </p:cNvPr>
          <p:cNvSpPr txBox="1"/>
          <p:nvPr/>
        </p:nvSpPr>
        <p:spPr>
          <a:xfrm>
            <a:off x="647114" y="3587262"/>
            <a:ext cx="3004027" cy="369332"/>
          </a:xfrm>
          <a:prstGeom prst="rect">
            <a:avLst/>
          </a:prstGeom>
          <a:noFill/>
        </p:spPr>
        <p:txBody>
          <a:bodyPr wrap="none" rtlCol="0">
            <a:spAutoFit/>
          </a:bodyPr>
          <a:lstStyle/>
          <a:p>
            <a:r>
              <a:rPr lang="tr-TR" dirty="0"/>
              <a:t>MSE : Hata kareleri ortalaması</a:t>
            </a:r>
          </a:p>
        </p:txBody>
      </p:sp>
    </p:spTree>
    <p:extLst>
      <p:ext uri="{BB962C8B-B14F-4D97-AF65-F5344CB8AC3E}">
        <p14:creationId xmlns:p14="http://schemas.microsoft.com/office/powerpoint/2010/main" val="36994062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5126100B-7BAF-4DA6-8A54-3DF4413C1A16}"/>
              </a:ext>
            </a:extLst>
          </p:cNvPr>
          <p:cNvPicPr>
            <a:picLocks noChangeAspect="1"/>
          </p:cNvPicPr>
          <p:nvPr/>
        </p:nvPicPr>
        <p:blipFill>
          <a:blip r:embed="rId2"/>
          <a:stretch>
            <a:fillRect/>
          </a:stretch>
        </p:blipFill>
        <p:spPr>
          <a:xfrm>
            <a:off x="0" y="1673"/>
            <a:ext cx="12192000" cy="6854653"/>
          </a:xfrm>
          <a:prstGeom prst="rect">
            <a:avLst/>
          </a:prstGeom>
        </p:spPr>
      </p:pic>
      <p:sp>
        <p:nvSpPr>
          <p:cNvPr id="5" name="Metin kutusu 4">
            <a:extLst>
              <a:ext uri="{FF2B5EF4-FFF2-40B4-BE49-F238E27FC236}">
                <a16:creationId xmlns:a16="http://schemas.microsoft.com/office/drawing/2014/main" id="{1F6668B2-C445-4A31-819D-24AB2DAB7C0B}"/>
              </a:ext>
            </a:extLst>
          </p:cNvPr>
          <p:cNvSpPr txBox="1"/>
          <p:nvPr/>
        </p:nvSpPr>
        <p:spPr>
          <a:xfrm>
            <a:off x="8426548" y="2110154"/>
            <a:ext cx="3116046" cy="1200329"/>
          </a:xfrm>
          <a:prstGeom prst="rect">
            <a:avLst/>
          </a:prstGeom>
          <a:noFill/>
        </p:spPr>
        <p:txBody>
          <a:bodyPr wrap="none" rtlCol="0">
            <a:spAutoFit/>
          </a:bodyPr>
          <a:lstStyle/>
          <a:p>
            <a:r>
              <a:rPr lang="tr-TR" dirty="0"/>
              <a:t>Aradaki farkın kareleri alınarak</a:t>
            </a:r>
          </a:p>
          <a:p>
            <a:r>
              <a:rPr lang="tr-TR" dirty="0"/>
              <a:t>eksi ( - ) değerlerden kurtulmuş</a:t>
            </a:r>
          </a:p>
          <a:p>
            <a:r>
              <a:rPr lang="tr-TR" dirty="0"/>
              <a:t>oluruz. Yani değerler birbirini</a:t>
            </a:r>
          </a:p>
          <a:p>
            <a:r>
              <a:rPr lang="tr-TR" dirty="0"/>
              <a:t>götürmez.</a:t>
            </a:r>
          </a:p>
        </p:txBody>
      </p:sp>
    </p:spTree>
    <p:extLst>
      <p:ext uri="{BB962C8B-B14F-4D97-AF65-F5344CB8AC3E}">
        <p14:creationId xmlns:p14="http://schemas.microsoft.com/office/powerpoint/2010/main" val="39988553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53060860-11AF-45CD-BA30-6AE796D7C0B6}"/>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7C61287B-9043-461F-8C0F-EE5280CDA933}"/>
              </a:ext>
            </a:extLst>
          </p:cNvPr>
          <p:cNvSpPr txBox="1"/>
          <p:nvPr/>
        </p:nvSpPr>
        <p:spPr>
          <a:xfrm>
            <a:off x="1012874" y="1800665"/>
            <a:ext cx="4029629" cy="369332"/>
          </a:xfrm>
          <a:prstGeom prst="rect">
            <a:avLst/>
          </a:prstGeom>
          <a:noFill/>
        </p:spPr>
        <p:txBody>
          <a:bodyPr wrap="none" rtlCol="0">
            <a:spAutoFit/>
          </a:bodyPr>
          <a:lstStyle/>
          <a:p>
            <a:r>
              <a:rPr lang="tr-TR" dirty="0"/>
              <a:t>RMSE : Hata kareleri ortalaması karekökü</a:t>
            </a:r>
          </a:p>
        </p:txBody>
      </p:sp>
    </p:spTree>
    <p:extLst>
      <p:ext uri="{BB962C8B-B14F-4D97-AF65-F5344CB8AC3E}">
        <p14:creationId xmlns:p14="http://schemas.microsoft.com/office/powerpoint/2010/main" val="26981667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840FB891-2EF1-43A2-AF24-85B6DE934A29}"/>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60A4C592-EB92-407F-B8F4-03F0DDFA3A5C}"/>
              </a:ext>
            </a:extLst>
          </p:cNvPr>
          <p:cNvSpPr txBox="1"/>
          <p:nvPr/>
        </p:nvSpPr>
        <p:spPr>
          <a:xfrm>
            <a:off x="998806" y="3244333"/>
            <a:ext cx="2825069" cy="369332"/>
          </a:xfrm>
          <a:prstGeom prst="rect">
            <a:avLst/>
          </a:prstGeom>
          <a:noFill/>
        </p:spPr>
        <p:txBody>
          <a:bodyPr wrap="none" rtlCol="0">
            <a:spAutoFit/>
          </a:bodyPr>
          <a:lstStyle/>
          <a:p>
            <a:r>
              <a:rPr lang="tr-TR" dirty="0"/>
              <a:t>MAE :Ortalama Mutlak Hata</a:t>
            </a:r>
          </a:p>
        </p:txBody>
      </p:sp>
    </p:spTree>
    <p:extLst>
      <p:ext uri="{BB962C8B-B14F-4D97-AF65-F5344CB8AC3E}">
        <p14:creationId xmlns:p14="http://schemas.microsoft.com/office/powerpoint/2010/main" val="26010056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D6B11638-C866-4E09-B327-8D00608AFE08}"/>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368329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A2E16874-377C-4D82-A7C0-C0D00B79BBFC}"/>
              </a:ext>
            </a:extLst>
          </p:cNvPr>
          <p:cNvSpPr txBox="1"/>
          <p:nvPr/>
        </p:nvSpPr>
        <p:spPr>
          <a:xfrm>
            <a:off x="1294228" y="1336431"/>
            <a:ext cx="9917723" cy="2862322"/>
          </a:xfrm>
          <a:prstGeom prst="rect">
            <a:avLst/>
          </a:prstGeom>
          <a:noFill/>
        </p:spPr>
        <p:txBody>
          <a:bodyPr wrap="square" rtlCol="0">
            <a:spAutoFit/>
          </a:bodyPr>
          <a:lstStyle/>
          <a:p>
            <a:r>
              <a:rPr lang="tr-TR" dirty="0"/>
              <a:t>Bu aynı zamanda şu şekilde kullanılabilir;</a:t>
            </a:r>
          </a:p>
          <a:p>
            <a:endParaRPr lang="tr-TR" dirty="0"/>
          </a:p>
          <a:p>
            <a:r>
              <a:rPr lang="tr-TR" dirty="0"/>
              <a:t>Bunu bir şirket olarak düşünebilirsiniz, müşterileriniz olarak düşünebilirsiniz. Bu durumda müşterilerinizi </a:t>
            </a:r>
            <a:r>
              <a:rPr lang="tr-TR" dirty="0" err="1"/>
              <a:t>segmente</a:t>
            </a:r>
            <a:r>
              <a:rPr lang="tr-TR" dirty="0"/>
              <a:t> edebilirsiniz. </a:t>
            </a:r>
          </a:p>
          <a:p>
            <a:endParaRPr lang="tr-TR" dirty="0"/>
          </a:p>
          <a:p>
            <a:r>
              <a:rPr lang="tr-TR" dirty="0"/>
              <a:t>Örneğin yukarıdaki tablodaki örneğimizde uluslararası bir şirket ise, bu durumda bazı ülkelerin satın alma davranışlarını </a:t>
            </a:r>
            <a:r>
              <a:rPr lang="tr-TR" dirty="0" err="1"/>
              <a:t>segmentlere</a:t>
            </a:r>
            <a:r>
              <a:rPr lang="tr-TR" dirty="0"/>
              <a:t> ayırıp, kümelere, gruplara ayırıp bunlara özel bazı pazarlama stratejileri geliştirmek istiyorsa bu durumda ülkelerin numeric anlamdaki bu satın alma davranışlarındaki benzerliklerini inceleyip ülkeleri çeşitli kümelere ayırabilir. Buna göre çeşitli pazarlama stratejileri geliştirebilir. Bir ülkede başarılı olan bir stratejiyi diğer ülkede de uygulayabilir.</a:t>
            </a:r>
          </a:p>
        </p:txBody>
      </p:sp>
    </p:spTree>
    <p:extLst>
      <p:ext uri="{BB962C8B-B14F-4D97-AF65-F5344CB8AC3E}">
        <p14:creationId xmlns:p14="http://schemas.microsoft.com/office/powerpoint/2010/main" val="29999296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248297CB-00F8-4573-A7A4-8E9779F214CA}"/>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4453663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03487D70-21DC-4F4D-9684-CBF1B6BC559C}"/>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019584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3019D8F0-901B-4550-A8A6-C5599D24B0ED}"/>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4485028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FB0194C1-087D-45A3-82D9-0E8D7B97AA5E}"/>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5DB9B8DA-0FB3-4CAE-8216-21C03243499E}"/>
              </a:ext>
            </a:extLst>
          </p:cNvPr>
          <p:cNvSpPr txBox="1"/>
          <p:nvPr/>
        </p:nvSpPr>
        <p:spPr>
          <a:xfrm>
            <a:off x="8989256" y="3699803"/>
            <a:ext cx="2571601" cy="369332"/>
          </a:xfrm>
          <a:prstGeom prst="rect">
            <a:avLst/>
          </a:prstGeom>
          <a:noFill/>
        </p:spPr>
        <p:txBody>
          <a:bodyPr wrap="none" rtlCol="0">
            <a:spAutoFit/>
          </a:bodyPr>
          <a:lstStyle/>
          <a:p>
            <a:r>
              <a:rPr lang="tr-TR" dirty="0"/>
              <a:t>Doğru sınıflandırma oranı</a:t>
            </a:r>
          </a:p>
        </p:txBody>
      </p:sp>
      <p:cxnSp>
        <p:nvCxnSpPr>
          <p:cNvPr id="5" name="Düz Ok Bağlayıcısı 4">
            <a:extLst>
              <a:ext uri="{FF2B5EF4-FFF2-40B4-BE49-F238E27FC236}">
                <a16:creationId xmlns:a16="http://schemas.microsoft.com/office/drawing/2014/main" id="{FA1542A8-E41D-4CA9-BFCC-6C45F8F60177}"/>
              </a:ext>
            </a:extLst>
          </p:cNvPr>
          <p:cNvCxnSpPr>
            <a:stCxn id="3" idx="1"/>
          </p:cNvCxnSpPr>
          <p:nvPr/>
        </p:nvCxnSpPr>
        <p:spPr>
          <a:xfrm flipH="1">
            <a:off x="8060788" y="3884469"/>
            <a:ext cx="928468" cy="152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52434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A6A42741-BD91-479A-8A93-BE72C07DBFAC}"/>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17FCCF7D-7449-489F-B769-7BD8E7B23DC7}"/>
              </a:ext>
            </a:extLst>
          </p:cNvPr>
          <p:cNvSpPr txBox="1"/>
          <p:nvPr/>
        </p:nvSpPr>
        <p:spPr>
          <a:xfrm>
            <a:off x="956603" y="1533378"/>
            <a:ext cx="3196131" cy="2308324"/>
          </a:xfrm>
          <a:prstGeom prst="rect">
            <a:avLst/>
          </a:prstGeom>
          <a:noFill/>
        </p:spPr>
        <p:txBody>
          <a:bodyPr wrap="none" rtlCol="0">
            <a:spAutoFit/>
          </a:bodyPr>
          <a:lstStyle/>
          <a:p>
            <a:r>
              <a:rPr lang="tr-TR" dirty="0"/>
              <a:t>İstatistiksel bir yöntem</a:t>
            </a:r>
          </a:p>
          <a:p>
            <a:endParaRPr lang="tr-TR" dirty="0"/>
          </a:p>
          <a:p>
            <a:r>
              <a:rPr lang="tr-TR" dirty="0"/>
              <a:t>Ortadaki kesikli çizgi hiç model</a:t>
            </a:r>
          </a:p>
          <a:p>
            <a:r>
              <a:rPr lang="tr-TR" dirty="0"/>
              <a:t>kurulmadığında elde edilecek </a:t>
            </a:r>
          </a:p>
          <a:p>
            <a:r>
              <a:rPr lang="tr-TR" dirty="0"/>
              <a:t>başarı demektir.</a:t>
            </a:r>
          </a:p>
          <a:p>
            <a:endParaRPr lang="tr-TR" dirty="0"/>
          </a:p>
          <a:p>
            <a:r>
              <a:rPr lang="tr-TR" dirty="0"/>
              <a:t>Mavi eğri çizgisi modelin tahmin</a:t>
            </a:r>
          </a:p>
          <a:p>
            <a:r>
              <a:rPr lang="tr-TR" dirty="0"/>
              <a:t>eğrisidir.</a:t>
            </a:r>
          </a:p>
        </p:txBody>
      </p:sp>
      <p:sp>
        <p:nvSpPr>
          <p:cNvPr id="5" name="Metin kutusu 4">
            <a:extLst>
              <a:ext uri="{FF2B5EF4-FFF2-40B4-BE49-F238E27FC236}">
                <a16:creationId xmlns:a16="http://schemas.microsoft.com/office/drawing/2014/main" id="{C950DD52-7A88-4BF3-AEE4-DDFE6E00D27D}"/>
              </a:ext>
            </a:extLst>
          </p:cNvPr>
          <p:cNvSpPr txBox="1"/>
          <p:nvPr/>
        </p:nvSpPr>
        <p:spPr>
          <a:xfrm>
            <a:off x="8102991" y="2827606"/>
            <a:ext cx="3171061" cy="1477328"/>
          </a:xfrm>
          <a:prstGeom prst="rect">
            <a:avLst/>
          </a:prstGeom>
          <a:noFill/>
        </p:spPr>
        <p:txBody>
          <a:bodyPr wrap="none" rtlCol="0">
            <a:spAutoFit/>
          </a:bodyPr>
          <a:lstStyle/>
          <a:p>
            <a:r>
              <a:rPr lang="tr-TR" dirty="0"/>
              <a:t>Bu alanın </a:t>
            </a:r>
            <a:r>
              <a:rPr lang="tr-TR" b="1" dirty="0"/>
              <a:t>büyük</a:t>
            </a:r>
            <a:r>
              <a:rPr lang="tr-TR" dirty="0"/>
              <a:t> olması modelin</a:t>
            </a:r>
          </a:p>
          <a:p>
            <a:r>
              <a:rPr lang="tr-TR" b="1" dirty="0"/>
              <a:t>başarılı</a:t>
            </a:r>
            <a:r>
              <a:rPr lang="tr-TR" dirty="0"/>
              <a:t> olduğunu;</a:t>
            </a:r>
          </a:p>
          <a:p>
            <a:endParaRPr lang="tr-TR" dirty="0"/>
          </a:p>
          <a:p>
            <a:r>
              <a:rPr lang="tr-TR" dirty="0"/>
              <a:t>bu allanın </a:t>
            </a:r>
            <a:r>
              <a:rPr lang="tr-TR" b="1" dirty="0"/>
              <a:t>küçük</a:t>
            </a:r>
            <a:r>
              <a:rPr lang="tr-TR" dirty="0"/>
              <a:t> olası modelin </a:t>
            </a:r>
          </a:p>
          <a:p>
            <a:r>
              <a:rPr lang="tr-TR" b="1" dirty="0"/>
              <a:t>başarısız</a:t>
            </a:r>
            <a:r>
              <a:rPr lang="tr-TR" dirty="0"/>
              <a:t> olduğu anlamına gelir.</a:t>
            </a:r>
          </a:p>
        </p:txBody>
      </p:sp>
    </p:spTree>
    <p:extLst>
      <p:ext uri="{BB962C8B-B14F-4D97-AF65-F5344CB8AC3E}">
        <p14:creationId xmlns:p14="http://schemas.microsoft.com/office/powerpoint/2010/main" val="24909046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ECE9D531-92D2-4B6B-B4EF-5B8D20DDFCFD}"/>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1DA29F0A-B350-4B8A-92A0-EBF1DFA25964}"/>
              </a:ext>
            </a:extLst>
          </p:cNvPr>
          <p:cNvSpPr txBox="1"/>
          <p:nvPr/>
        </p:nvSpPr>
        <p:spPr>
          <a:xfrm>
            <a:off x="731520" y="970671"/>
            <a:ext cx="7192033" cy="369332"/>
          </a:xfrm>
          <a:prstGeom prst="rect">
            <a:avLst/>
          </a:prstGeom>
          <a:noFill/>
        </p:spPr>
        <p:txBody>
          <a:bodyPr wrap="none" rtlCol="0">
            <a:spAutoFit/>
          </a:bodyPr>
          <a:lstStyle/>
          <a:p>
            <a:r>
              <a:rPr lang="tr-TR" dirty="0"/>
              <a:t>MODEL KURARKEN ELİMİZDE İKİ TİP HATA OLUR. Eğitim hatası ve test hatası</a:t>
            </a:r>
          </a:p>
        </p:txBody>
      </p:sp>
    </p:spTree>
    <p:extLst>
      <p:ext uri="{BB962C8B-B14F-4D97-AF65-F5344CB8AC3E}">
        <p14:creationId xmlns:p14="http://schemas.microsoft.com/office/powerpoint/2010/main" val="13878790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FF46F252-0372-4B04-A79E-83328E0813EF}"/>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3F057D0F-B984-4240-AC3F-30D738E9D118}"/>
              </a:ext>
            </a:extLst>
          </p:cNvPr>
          <p:cNvSpPr txBox="1"/>
          <p:nvPr/>
        </p:nvSpPr>
        <p:spPr>
          <a:xfrm>
            <a:off x="1730326" y="1688123"/>
            <a:ext cx="5982087" cy="369332"/>
          </a:xfrm>
          <a:prstGeom prst="rect">
            <a:avLst/>
          </a:prstGeom>
          <a:noFill/>
        </p:spPr>
        <p:txBody>
          <a:bodyPr wrap="none" rtlCol="0">
            <a:spAutoFit/>
          </a:bodyPr>
          <a:lstStyle/>
          <a:p>
            <a:r>
              <a:rPr lang="tr-TR" dirty="0"/>
              <a:t>Eğitim hatası ile test hatasının birbirlerine bir bağımlılığı vardır.</a:t>
            </a:r>
          </a:p>
        </p:txBody>
      </p:sp>
    </p:spTree>
    <p:extLst>
      <p:ext uri="{BB962C8B-B14F-4D97-AF65-F5344CB8AC3E}">
        <p14:creationId xmlns:p14="http://schemas.microsoft.com/office/powerpoint/2010/main" val="13309250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F62F9E3C-ABB6-4D22-A91A-A2C3210C3E8A}"/>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8689493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AC35420C-98D8-4ED2-91FD-A02E437DD831}"/>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4F49DBDF-4800-4500-89AA-C8E642E02D3F}"/>
              </a:ext>
            </a:extLst>
          </p:cNvPr>
          <p:cNvSpPr txBox="1"/>
          <p:nvPr/>
        </p:nvSpPr>
        <p:spPr>
          <a:xfrm flipH="1">
            <a:off x="7248378" y="1294228"/>
            <a:ext cx="2141809" cy="369332"/>
          </a:xfrm>
          <a:prstGeom prst="rect">
            <a:avLst/>
          </a:prstGeom>
          <a:noFill/>
        </p:spPr>
        <p:txBody>
          <a:bodyPr wrap="square" rtlCol="0">
            <a:spAutoFit/>
          </a:bodyPr>
          <a:lstStyle/>
          <a:p>
            <a:r>
              <a:rPr lang="tr-TR" dirty="0"/>
              <a:t>En esnek model</a:t>
            </a:r>
          </a:p>
        </p:txBody>
      </p:sp>
    </p:spTree>
    <p:extLst>
      <p:ext uri="{BB962C8B-B14F-4D97-AF65-F5344CB8AC3E}">
        <p14:creationId xmlns:p14="http://schemas.microsoft.com/office/powerpoint/2010/main" val="26701801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D06A390-0DB9-4765-A342-F2BDD9D2612C}"/>
              </a:ext>
            </a:extLst>
          </p:cNvPr>
          <p:cNvPicPr>
            <a:picLocks noChangeAspect="1"/>
          </p:cNvPicPr>
          <p:nvPr/>
        </p:nvPicPr>
        <p:blipFill>
          <a:blip r:embed="rId2"/>
          <a:stretch>
            <a:fillRect/>
          </a:stretch>
        </p:blipFill>
        <p:spPr>
          <a:xfrm>
            <a:off x="0" y="1673"/>
            <a:ext cx="12192000" cy="6854653"/>
          </a:xfrm>
          <a:prstGeom prst="rect">
            <a:avLst/>
          </a:prstGeom>
        </p:spPr>
      </p:pic>
      <p:sp>
        <p:nvSpPr>
          <p:cNvPr id="2" name="Metin kutusu 1">
            <a:extLst>
              <a:ext uri="{FF2B5EF4-FFF2-40B4-BE49-F238E27FC236}">
                <a16:creationId xmlns:a16="http://schemas.microsoft.com/office/drawing/2014/main" id="{C8F06685-C6F9-4133-9E4F-713EE1B6D49F}"/>
              </a:ext>
            </a:extLst>
          </p:cNvPr>
          <p:cNvSpPr txBox="1"/>
          <p:nvPr/>
        </p:nvSpPr>
        <p:spPr>
          <a:xfrm>
            <a:off x="1908411" y="914400"/>
            <a:ext cx="8375178" cy="369332"/>
          </a:xfrm>
          <a:prstGeom prst="rect">
            <a:avLst/>
          </a:prstGeom>
          <a:noFill/>
        </p:spPr>
        <p:txBody>
          <a:bodyPr wrap="none" rtlCol="0">
            <a:spAutoFit/>
          </a:bodyPr>
          <a:lstStyle/>
          <a:p>
            <a:r>
              <a:rPr lang="tr-TR" dirty="0"/>
              <a:t>YANLILIK ( BIAS ) : Gerçek değerler ile tahmin edilen değerler arasındaki farkı ifade eder.</a:t>
            </a:r>
          </a:p>
        </p:txBody>
      </p:sp>
      <p:sp>
        <p:nvSpPr>
          <p:cNvPr id="4" name="Metin kutusu 3">
            <a:extLst>
              <a:ext uri="{FF2B5EF4-FFF2-40B4-BE49-F238E27FC236}">
                <a16:creationId xmlns:a16="http://schemas.microsoft.com/office/drawing/2014/main" id="{38F887AF-1DB1-47FB-9A4D-66103624FD29}"/>
              </a:ext>
            </a:extLst>
          </p:cNvPr>
          <p:cNvSpPr txBox="1"/>
          <p:nvPr/>
        </p:nvSpPr>
        <p:spPr>
          <a:xfrm flipH="1">
            <a:off x="847577" y="5481935"/>
            <a:ext cx="9436012" cy="923330"/>
          </a:xfrm>
          <a:prstGeom prst="rect">
            <a:avLst/>
          </a:prstGeom>
          <a:noFill/>
        </p:spPr>
        <p:txBody>
          <a:bodyPr wrap="square" rtlCol="0">
            <a:spAutoFit/>
          </a:bodyPr>
          <a:lstStyle/>
          <a:p>
            <a:r>
              <a:rPr lang="tr-TR" dirty="0"/>
              <a:t>Buradaki doğru yanlıdır çünkü bütün veriyi temsil edemiyor. Tüm noktaları temsil edemiyor. Fonksiyon gerçek değerleri tahmin etme konusunda başarılı değil. Az öğrenmiş, eksik öğrenmiş. Bazı gözlemleri çok iyi temsil ederken bazılarını temsil edemiyor.</a:t>
            </a:r>
          </a:p>
        </p:txBody>
      </p:sp>
    </p:spTree>
    <p:extLst>
      <p:ext uri="{BB962C8B-B14F-4D97-AF65-F5344CB8AC3E}">
        <p14:creationId xmlns:p14="http://schemas.microsoft.com/office/powerpoint/2010/main" val="1429453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8CDA1A78-3559-432C-BFE0-4C0EA8F80CEE}"/>
              </a:ext>
            </a:extLst>
          </p:cNvPr>
          <p:cNvPicPr>
            <a:picLocks noChangeAspect="1"/>
          </p:cNvPicPr>
          <p:nvPr/>
        </p:nvPicPr>
        <p:blipFill>
          <a:blip r:embed="rId2"/>
          <a:stretch>
            <a:fillRect/>
          </a:stretch>
        </p:blipFill>
        <p:spPr>
          <a:xfrm>
            <a:off x="0" y="1673"/>
            <a:ext cx="12192000" cy="6854653"/>
          </a:xfrm>
          <a:prstGeom prst="rect">
            <a:avLst/>
          </a:prstGeom>
        </p:spPr>
      </p:pic>
      <p:sp>
        <p:nvSpPr>
          <p:cNvPr id="2" name="Metin kutusu 1">
            <a:extLst>
              <a:ext uri="{FF2B5EF4-FFF2-40B4-BE49-F238E27FC236}">
                <a16:creationId xmlns:a16="http://schemas.microsoft.com/office/drawing/2014/main" id="{FEE59A8F-E0F4-4710-A84E-1F3DD46C4C15}"/>
              </a:ext>
            </a:extLst>
          </p:cNvPr>
          <p:cNvSpPr txBox="1"/>
          <p:nvPr/>
        </p:nvSpPr>
        <p:spPr>
          <a:xfrm>
            <a:off x="815926" y="1001302"/>
            <a:ext cx="1812419" cy="646331"/>
          </a:xfrm>
          <a:prstGeom prst="rect">
            <a:avLst/>
          </a:prstGeom>
          <a:noFill/>
        </p:spPr>
        <p:txBody>
          <a:bodyPr wrap="none" rtlCol="0">
            <a:spAutoFit/>
          </a:bodyPr>
          <a:lstStyle/>
          <a:p>
            <a:r>
              <a:rPr lang="tr-TR" dirty="0"/>
              <a:t>İkinci el ilan sitesi</a:t>
            </a:r>
          </a:p>
          <a:p>
            <a:endParaRPr lang="tr-TR" dirty="0"/>
          </a:p>
        </p:txBody>
      </p:sp>
    </p:spTree>
    <p:extLst>
      <p:ext uri="{BB962C8B-B14F-4D97-AF65-F5344CB8AC3E}">
        <p14:creationId xmlns:p14="http://schemas.microsoft.com/office/powerpoint/2010/main" val="2206379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7D9BCC4C-35AE-451C-AFAA-206064E47EE7}"/>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08E52BEF-B319-4F75-8E77-2730ED32DF1D}"/>
              </a:ext>
            </a:extLst>
          </p:cNvPr>
          <p:cNvSpPr txBox="1"/>
          <p:nvPr/>
        </p:nvSpPr>
        <p:spPr>
          <a:xfrm>
            <a:off x="762681" y="844062"/>
            <a:ext cx="10666638" cy="923330"/>
          </a:xfrm>
          <a:prstGeom prst="rect">
            <a:avLst/>
          </a:prstGeom>
          <a:noFill/>
        </p:spPr>
        <p:txBody>
          <a:bodyPr wrap="none" rtlCol="0">
            <a:spAutoFit/>
          </a:bodyPr>
          <a:lstStyle/>
          <a:p>
            <a:r>
              <a:rPr lang="tr-TR" dirty="0"/>
              <a:t>VARYANS : Değişkenlik demektir. Fonksiyonun ya da modelin esnekliğidir, hassaslığıdır.</a:t>
            </a:r>
          </a:p>
          <a:p>
            <a:r>
              <a:rPr lang="tr-TR" dirty="0"/>
              <a:t>Varyans Yüksek Demek : Veri seti içerisindeki yapıyı esnek bir şekilde yani temsil gücü yüksek bir şekilde, oldukça</a:t>
            </a:r>
          </a:p>
          <a:p>
            <a:r>
              <a:rPr lang="tr-TR" dirty="0"/>
              <a:t>detaylı bir şekilde temsil etmek demektir. Esnekliğin yüksek olması demektir.</a:t>
            </a:r>
          </a:p>
        </p:txBody>
      </p:sp>
      <p:sp>
        <p:nvSpPr>
          <p:cNvPr id="5" name="Metin kutusu 4">
            <a:extLst>
              <a:ext uri="{FF2B5EF4-FFF2-40B4-BE49-F238E27FC236}">
                <a16:creationId xmlns:a16="http://schemas.microsoft.com/office/drawing/2014/main" id="{6FBA6790-9A9E-4A42-B68A-1E6E62ABC83F}"/>
              </a:ext>
            </a:extLst>
          </p:cNvPr>
          <p:cNvSpPr txBox="1"/>
          <p:nvPr/>
        </p:nvSpPr>
        <p:spPr>
          <a:xfrm>
            <a:off x="661182" y="5219114"/>
            <a:ext cx="10868040" cy="923330"/>
          </a:xfrm>
          <a:prstGeom prst="rect">
            <a:avLst/>
          </a:prstGeom>
          <a:noFill/>
        </p:spPr>
        <p:txBody>
          <a:bodyPr wrap="none" rtlCol="0">
            <a:spAutoFit/>
          </a:bodyPr>
          <a:lstStyle/>
          <a:p>
            <a:r>
              <a:rPr lang="tr-TR" dirty="0"/>
              <a:t>Buradaki kırmızı çizgi yani fonksiyon, </a:t>
            </a:r>
            <a:r>
              <a:rPr lang="tr-TR" dirty="0" err="1"/>
              <a:t>varyansı</a:t>
            </a:r>
            <a:r>
              <a:rPr lang="tr-TR" dirty="0"/>
              <a:t> yüksek bir fonksiyondur, veri setini çok iyi temsil eder, veri setinin </a:t>
            </a:r>
          </a:p>
          <a:p>
            <a:r>
              <a:rPr lang="tr-TR" dirty="0"/>
              <a:t>içerisindeki yapıları mükemmel öğrenmiştir. Bu duruma da </a:t>
            </a:r>
            <a:r>
              <a:rPr lang="tr-TR" dirty="0" err="1"/>
              <a:t>overfitting</a:t>
            </a:r>
            <a:r>
              <a:rPr lang="tr-TR" dirty="0"/>
              <a:t> denir.  Görmediği verilerde başarısı düşüktür</a:t>
            </a:r>
          </a:p>
          <a:p>
            <a:r>
              <a:rPr lang="tr-TR" dirty="0"/>
              <a:t>çünkü ezber yapmıştır.</a:t>
            </a:r>
          </a:p>
        </p:txBody>
      </p:sp>
    </p:spTree>
    <p:extLst>
      <p:ext uri="{BB962C8B-B14F-4D97-AF65-F5344CB8AC3E}">
        <p14:creationId xmlns:p14="http://schemas.microsoft.com/office/powerpoint/2010/main" val="6664232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111C1C46-F59D-4E5A-9945-22BADA4EFD5A}"/>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65B2BF3D-2C55-4F0B-81AB-267D04B8256E}"/>
              </a:ext>
            </a:extLst>
          </p:cNvPr>
          <p:cNvSpPr txBox="1"/>
          <p:nvPr/>
        </p:nvSpPr>
        <p:spPr>
          <a:xfrm>
            <a:off x="1125416" y="900332"/>
            <a:ext cx="8101000" cy="923330"/>
          </a:xfrm>
          <a:prstGeom prst="rect">
            <a:avLst/>
          </a:prstGeom>
          <a:noFill/>
        </p:spPr>
        <p:txBody>
          <a:bodyPr wrap="none" rtlCol="0">
            <a:spAutoFit/>
          </a:bodyPr>
          <a:lstStyle/>
          <a:p>
            <a:r>
              <a:rPr lang="tr-TR" dirty="0"/>
              <a:t>DÜŞÜK YANLILIK : Veri seti içerisindeki bütün gözlemleri temsil edebilme yetisi olsun.</a:t>
            </a:r>
          </a:p>
          <a:p>
            <a:r>
              <a:rPr lang="tr-TR" dirty="0"/>
              <a:t>DÜŞÜK VARYANS :</a:t>
            </a:r>
          </a:p>
          <a:p>
            <a:r>
              <a:rPr lang="tr-TR" dirty="0"/>
              <a:t>Yani denge olmalıdır.</a:t>
            </a:r>
          </a:p>
        </p:txBody>
      </p:sp>
      <p:sp>
        <p:nvSpPr>
          <p:cNvPr id="4" name="Metin kutusu 3">
            <a:extLst>
              <a:ext uri="{FF2B5EF4-FFF2-40B4-BE49-F238E27FC236}">
                <a16:creationId xmlns:a16="http://schemas.microsoft.com/office/drawing/2014/main" id="{67911013-8115-4AAB-B3F2-E3C3DE4235FC}"/>
              </a:ext>
            </a:extLst>
          </p:cNvPr>
          <p:cNvSpPr txBox="1"/>
          <p:nvPr/>
        </p:nvSpPr>
        <p:spPr>
          <a:xfrm>
            <a:off x="447274" y="5367216"/>
            <a:ext cx="11297452" cy="923330"/>
          </a:xfrm>
          <a:prstGeom prst="rect">
            <a:avLst/>
          </a:prstGeom>
          <a:noFill/>
        </p:spPr>
        <p:txBody>
          <a:bodyPr wrap="none" rtlCol="0">
            <a:spAutoFit/>
          </a:bodyPr>
          <a:lstStyle/>
          <a:p>
            <a:r>
              <a:rPr lang="tr-TR" dirty="0"/>
              <a:t>ESNEKLİK NEYE GÖRE SEÇİLİR : </a:t>
            </a:r>
            <a:r>
              <a:rPr lang="tr-TR" b="1" dirty="0"/>
              <a:t>( DOĞRU MODEL NEYE GÖRE SEÇİLİR? )  ORTALAMA TEST HATASI </a:t>
            </a:r>
            <a:r>
              <a:rPr lang="tr-TR" b="1" dirty="0" err="1"/>
              <a:t>na</a:t>
            </a:r>
            <a:r>
              <a:rPr lang="tr-TR" b="1" dirty="0"/>
              <a:t> göre SEÇİLİR. </a:t>
            </a:r>
            <a:r>
              <a:rPr lang="tr-TR" dirty="0"/>
              <a:t>Yani</a:t>
            </a:r>
          </a:p>
          <a:p>
            <a:r>
              <a:rPr lang="tr-TR" b="1" dirty="0"/>
              <a:t>ortalama test hatası yüksekse </a:t>
            </a:r>
            <a:r>
              <a:rPr lang="tr-TR" dirty="0"/>
              <a:t> daha esnek model tercih ederiz. Model esnekleştiğinde varyans artar ama yanlılık azalır.</a:t>
            </a:r>
          </a:p>
          <a:p>
            <a:r>
              <a:rPr lang="tr-TR" dirty="0"/>
              <a:t>Bu eğer belirli bir noktada durmazsa bu sefer yine </a:t>
            </a:r>
            <a:r>
              <a:rPr lang="tr-TR" dirty="0" err="1"/>
              <a:t>overfitting</a:t>
            </a:r>
            <a:r>
              <a:rPr lang="tr-TR" dirty="0"/>
              <a:t> olur. Bu </a:t>
            </a:r>
            <a:r>
              <a:rPr lang="tr-TR" b="1" dirty="0"/>
              <a:t>yanlılık-varyans değiş tokuşu</a:t>
            </a:r>
            <a:r>
              <a:rPr lang="tr-TR" dirty="0"/>
              <a:t> olarak isimlendirilir</a:t>
            </a:r>
          </a:p>
        </p:txBody>
      </p:sp>
    </p:spTree>
    <p:extLst>
      <p:ext uri="{BB962C8B-B14F-4D97-AF65-F5344CB8AC3E}">
        <p14:creationId xmlns:p14="http://schemas.microsoft.com/office/powerpoint/2010/main" val="20670391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09A27B1C-C03B-4421-AE7D-0CA8AF1CBC64}"/>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FDDEDBE3-969F-4899-A5B9-C4319CB6265B}"/>
              </a:ext>
            </a:extLst>
          </p:cNvPr>
          <p:cNvSpPr txBox="1"/>
          <p:nvPr/>
        </p:nvSpPr>
        <p:spPr>
          <a:xfrm>
            <a:off x="365760" y="872197"/>
            <a:ext cx="11523026" cy="646331"/>
          </a:xfrm>
          <a:prstGeom prst="rect">
            <a:avLst/>
          </a:prstGeom>
          <a:noFill/>
        </p:spPr>
        <p:txBody>
          <a:bodyPr wrap="none" rtlCol="0">
            <a:spAutoFit/>
          </a:bodyPr>
          <a:lstStyle/>
          <a:p>
            <a:r>
              <a:rPr lang="tr-TR" dirty="0"/>
              <a:t>Bir modeli eğitirken, yeni değişken üretmek, </a:t>
            </a:r>
            <a:r>
              <a:rPr lang="tr-TR" dirty="0" err="1"/>
              <a:t>hiperparemetreleri</a:t>
            </a:r>
            <a:r>
              <a:rPr lang="tr-TR" dirty="0"/>
              <a:t> optimize etmek, gibi modelin tahmin başarısını arttıracak</a:t>
            </a:r>
          </a:p>
          <a:p>
            <a:r>
              <a:rPr lang="tr-TR" dirty="0"/>
              <a:t>işlemler yaparız. Bu çabaların artmasıyla eğitim setindeki hata düşmeye başlar. Buna </a:t>
            </a:r>
            <a:r>
              <a:rPr lang="tr-TR" b="1" dirty="0"/>
              <a:t>model karmaşıklığı </a:t>
            </a:r>
            <a:r>
              <a:rPr lang="tr-TR" dirty="0"/>
              <a:t>denir. </a:t>
            </a:r>
          </a:p>
        </p:txBody>
      </p:sp>
    </p:spTree>
    <p:extLst>
      <p:ext uri="{BB962C8B-B14F-4D97-AF65-F5344CB8AC3E}">
        <p14:creationId xmlns:p14="http://schemas.microsoft.com/office/powerpoint/2010/main" val="16837960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9BC3A49F-E6A6-4700-B660-F18C5C68D33A}"/>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0C129A87-171C-426C-B80E-50A3C44D704D}"/>
              </a:ext>
            </a:extLst>
          </p:cNvPr>
          <p:cNvSpPr txBox="1"/>
          <p:nvPr/>
        </p:nvSpPr>
        <p:spPr>
          <a:xfrm>
            <a:off x="743908" y="622440"/>
            <a:ext cx="11145167" cy="1200329"/>
          </a:xfrm>
          <a:prstGeom prst="rect">
            <a:avLst/>
          </a:prstGeom>
          <a:noFill/>
        </p:spPr>
        <p:txBody>
          <a:bodyPr wrap="none" rtlCol="0">
            <a:spAutoFit/>
          </a:bodyPr>
          <a:lstStyle/>
          <a:p>
            <a:r>
              <a:rPr lang="tr-TR" dirty="0"/>
              <a:t>Eğitim hatasının </a:t>
            </a:r>
            <a:r>
              <a:rPr lang="tr-TR" dirty="0" err="1"/>
              <a:t>düşmeysiyle</a:t>
            </a:r>
            <a:r>
              <a:rPr lang="tr-TR" dirty="0"/>
              <a:t> birlikte test hatası da bununla birlikte optimum noktaya kadar düşmektedir.</a:t>
            </a:r>
          </a:p>
          <a:p>
            <a:r>
              <a:rPr lang="tr-TR" dirty="0"/>
              <a:t>Optimum noktadan sonra eğitim hatası düşerken test hatası yükselmeye başlamıştır. Burada oluşan </a:t>
            </a:r>
            <a:r>
              <a:rPr lang="tr-TR" dirty="0" err="1"/>
              <a:t>eğiriye</a:t>
            </a:r>
            <a:r>
              <a:rPr lang="tr-TR" dirty="0"/>
              <a:t> </a:t>
            </a:r>
            <a:r>
              <a:rPr lang="tr-TR" dirty="0" err="1"/>
              <a:t>learning</a:t>
            </a:r>
            <a:endParaRPr lang="tr-TR" dirty="0"/>
          </a:p>
          <a:p>
            <a:r>
              <a:rPr lang="tr-TR" dirty="0" err="1"/>
              <a:t>curve</a:t>
            </a:r>
            <a:r>
              <a:rPr lang="tr-TR" dirty="0"/>
              <a:t> – öğrenme eğirişi görseli denir. Bu görseli oluşturarak nerede durmamız gerektiğine karar veririz. Yani optimum </a:t>
            </a:r>
          </a:p>
          <a:p>
            <a:r>
              <a:rPr lang="tr-TR" dirty="0" err="1"/>
              <a:t>noltayı</a:t>
            </a:r>
            <a:r>
              <a:rPr lang="tr-TR" dirty="0"/>
              <a:t> bulmaya çalışırız.</a:t>
            </a:r>
          </a:p>
        </p:txBody>
      </p:sp>
      <p:sp>
        <p:nvSpPr>
          <p:cNvPr id="4" name="Metin kutusu 3">
            <a:extLst>
              <a:ext uri="{FF2B5EF4-FFF2-40B4-BE49-F238E27FC236}">
                <a16:creationId xmlns:a16="http://schemas.microsoft.com/office/drawing/2014/main" id="{DF1572A7-EE70-49BA-A545-4ECAF0B28ECB}"/>
              </a:ext>
            </a:extLst>
          </p:cNvPr>
          <p:cNvSpPr txBox="1"/>
          <p:nvPr/>
        </p:nvSpPr>
        <p:spPr>
          <a:xfrm>
            <a:off x="3812345" y="5866228"/>
            <a:ext cx="3934988" cy="369332"/>
          </a:xfrm>
          <a:prstGeom prst="rect">
            <a:avLst/>
          </a:prstGeom>
          <a:noFill/>
        </p:spPr>
        <p:txBody>
          <a:bodyPr wrap="none" rtlCol="0">
            <a:spAutoFit/>
          </a:bodyPr>
          <a:lstStyle/>
          <a:p>
            <a:r>
              <a:rPr lang="tr-TR" dirty="0" err="1"/>
              <a:t>learning</a:t>
            </a:r>
            <a:r>
              <a:rPr lang="tr-TR" dirty="0"/>
              <a:t> </a:t>
            </a:r>
            <a:r>
              <a:rPr lang="tr-TR" dirty="0" err="1"/>
              <a:t>curve</a:t>
            </a:r>
            <a:r>
              <a:rPr lang="tr-TR" dirty="0"/>
              <a:t> – öğrenme eğrisi görseli</a:t>
            </a:r>
          </a:p>
        </p:txBody>
      </p:sp>
    </p:spTree>
    <p:extLst>
      <p:ext uri="{BB962C8B-B14F-4D97-AF65-F5344CB8AC3E}">
        <p14:creationId xmlns:p14="http://schemas.microsoft.com/office/powerpoint/2010/main" val="19670355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C9A952F5-C4BF-4F5A-8F80-F4B31D3B92D5}"/>
              </a:ext>
            </a:extLst>
          </p:cNvPr>
          <p:cNvPicPr>
            <a:picLocks noChangeAspect="1"/>
          </p:cNvPicPr>
          <p:nvPr/>
        </p:nvPicPr>
        <p:blipFill>
          <a:blip r:embed="rId2"/>
          <a:stretch>
            <a:fillRect/>
          </a:stretch>
        </p:blipFill>
        <p:spPr>
          <a:xfrm>
            <a:off x="0" y="1673"/>
            <a:ext cx="12192000" cy="6854653"/>
          </a:xfrm>
          <a:prstGeom prst="rect">
            <a:avLst/>
          </a:prstGeom>
        </p:spPr>
      </p:pic>
      <p:sp>
        <p:nvSpPr>
          <p:cNvPr id="4" name="Metin kutusu 3">
            <a:extLst>
              <a:ext uri="{FF2B5EF4-FFF2-40B4-BE49-F238E27FC236}">
                <a16:creationId xmlns:a16="http://schemas.microsoft.com/office/drawing/2014/main" id="{EAA6BC93-9A47-4040-AC82-D2A79CCD4253}"/>
              </a:ext>
            </a:extLst>
          </p:cNvPr>
          <p:cNvSpPr txBox="1"/>
          <p:nvPr/>
        </p:nvSpPr>
        <p:spPr>
          <a:xfrm>
            <a:off x="1392702" y="4234375"/>
            <a:ext cx="3653308" cy="1200329"/>
          </a:xfrm>
          <a:prstGeom prst="rect">
            <a:avLst/>
          </a:prstGeom>
          <a:noFill/>
        </p:spPr>
        <p:txBody>
          <a:bodyPr wrap="none" rtlCol="0">
            <a:spAutoFit/>
          </a:bodyPr>
          <a:lstStyle/>
          <a:p>
            <a:r>
              <a:rPr lang="tr-TR" dirty="0"/>
              <a:t>MODEL TUNING : </a:t>
            </a:r>
          </a:p>
          <a:p>
            <a:r>
              <a:rPr lang="tr-TR" dirty="0"/>
              <a:t>	- Değişken seçimi</a:t>
            </a:r>
          </a:p>
          <a:p>
            <a:r>
              <a:rPr lang="tr-TR" dirty="0"/>
              <a:t>	- Parametre seçimi </a:t>
            </a:r>
          </a:p>
          <a:p>
            <a:r>
              <a:rPr lang="tr-TR" dirty="0"/>
              <a:t>	- vb. yapılan bütün işlemler</a:t>
            </a:r>
          </a:p>
        </p:txBody>
      </p:sp>
    </p:spTree>
    <p:extLst>
      <p:ext uri="{BB962C8B-B14F-4D97-AF65-F5344CB8AC3E}">
        <p14:creationId xmlns:p14="http://schemas.microsoft.com/office/powerpoint/2010/main" val="4568394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10CB26AE-1EC7-4F4B-8E8F-EB653B5E5C5D}"/>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572792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F297A91-DB0B-46E5-8A85-DA23DDAF7417}"/>
              </a:ext>
            </a:extLst>
          </p:cNvPr>
          <p:cNvPicPr>
            <a:picLocks noChangeAspect="1"/>
          </p:cNvPicPr>
          <p:nvPr/>
        </p:nvPicPr>
        <p:blipFill>
          <a:blip r:embed="rId2"/>
          <a:stretch>
            <a:fillRect/>
          </a:stretch>
        </p:blipFill>
        <p:spPr>
          <a:xfrm>
            <a:off x="0" y="1673"/>
            <a:ext cx="12192000" cy="6854653"/>
          </a:xfrm>
          <a:prstGeom prst="rect">
            <a:avLst/>
          </a:prstGeom>
        </p:spPr>
      </p:pic>
      <p:sp>
        <p:nvSpPr>
          <p:cNvPr id="4" name="Metin kutusu 3">
            <a:extLst>
              <a:ext uri="{FF2B5EF4-FFF2-40B4-BE49-F238E27FC236}">
                <a16:creationId xmlns:a16="http://schemas.microsoft.com/office/drawing/2014/main" id="{A6F13345-7730-41B5-8C89-E5A79312C744}"/>
              </a:ext>
            </a:extLst>
          </p:cNvPr>
          <p:cNvSpPr txBox="1"/>
          <p:nvPr/>
        </p:nvSpPr>
        <p:spPr>
          <a:xfrm>
            <a:off x="1223889" y="5148775"/>
            <a:ext cx="5266955" cy="646331"/>
          </a:xfrm>
          <a:prstGeom prst="rect">
            <a:avLst/>
          </a:prstGeom>
          <a:noFill/>
        </p:spPr>
        <p:txBody>
          <a:bodyPr wrap="none" rtlCol="0">
            <a:spAutoFit/>
          </a:bodyPr>
          <a:lstStyle/>
          <a:p>
            <a:r>
              <a:rPr lang="tr-TR" dirty="0"/>
              <a:t>Model parametreleri içsel,</a:t>
            </a:r>
          </a:p>
          <a:p>
            <a:r>
              <a:rPr lang="tr-TR" dirty="0"/>
              <a:t>Model </a:t>
            </a:r>
            <a:r>
              <a:rPr lang="tr-TR" dirty="0" err="1"/>
              <a:t>hiperparmeteleri</a:t>
            </a:r>
            <a:r>
              <a:rPr lang="tr-TR" dirty="0"/>
              <a:t> de </a:t>
            </a:r>
            <a:r>
              <a:rPr lang="tr-TR"/>
              <a:t>dışsal olarak ta </a:t>
            </a:r>
            <a:r>
              <a:rPr lang="tr-TR" dirty="0"/>
              <a:t>adlandırılır.</a:t>
            </a:r>
          </a:p>
        </p:txBody>
      </p:sp>
    </p:spTree>
    <p:extLst>
      <p:ext uri="{BB962C8B-B14F-4D97-AF65-F5344CB8AC3E}">
        <p14:creationId xmlns:p14="http://schemas.microsoft.com/office/powerpoint/2010/main" val="11638093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13D10821-1321-4C40-94FA-A01559C14ADD}"/>
              </a:ext>
            </a:extLst>
          </p:cNvPr>
          <p:cNvSpPr txBox="1"/>
          <p:nvPr/>
        </p:nvSpPr>
        <p:spPr>
          <a:xfrm>
            <a:off x="4389120" y="3123028"/>
            <a:ext cx="518091" cy="369332"/>
          </a:xfrm>
          <a:prstGeom prst="rect">
            <a:avLst/>
          </a:prstGeom>
          <a:noFill/>
        </p:spPr>
        <p:txBody>
          <a:bodyPr wrap="none" rtlCol="0">
            <a:spAutoFit/>
          </a:bodyPr>
          <a:lstStyle/>
          <a:p>
            <a:r>
              <a:rPr lang="tr-TR" dirty="0"/>
              <a:t>son</a:t>
            </a:r>
          </a:p>
        </p:txBody>
      </p:sp>
    </p:spTree>
    <p:extLst>
      <p:ext uri="{BB962C8B-B14F-4D97-AF65-F5344CB8AC3E}">
        <p14:creationId xmlns:p14="http://schemas.microsoft.com/office/powerpoint/2010/main" val="3917081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3C765D28-0F86-41B5-9962-FCB0C623AA48}"/>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DC76E031-E477-412A-A528-8DD0DAD5F213}"/>
              </a:ext>
            </a:extLst>
          </p:cNvPr>
          <p:cNvSpPr txBox="1"/>
          <p:nvPr/>
        </p:nvSpPr>
        <p:spPr>
          <a:xfrm>
            <a:off x="943897" y="2993923"/>
            <a:ext cx="2475614" cy="369332"/>
          </a:xfrm>
          <a:prstGeom prst="rect">
            <a:avLst/>
          </a:prstGeom>
          <a:noFill/>
        </p:spPr>
        <p:txBody>
          <a:bodyPr wrap="none" rtlCol="0">
            <a:spAutoFit/>
          </a:bodyPr>
          <a:lstStyle/>
          <a:p>
            <a:r>
              <a:rPr lang="tr-TR" dirty="0"/>
              <a:t>Fiyatı Etkileyen Faktörler</a:t>
            </a:r>
          </a:p>
        </p:txBody>
      </p:sp>
    </p:spTree>
    <p:extLst>
      <p:ext uri="{BB962C8B-B14F-4D97-AF65-F5344CB8AC3E}">
        <p14:creationId xmlns:p14="http://schemas.microsoft.com/office/powerpoint/2010/main" val="1102599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6CE735E9-B4D0-4B7F-91CC-45FD0665D0E7}"/>
              </a:ext>
            </a:extLst>
          </p:cNvPr>
          <p:cNvPicPr>
            <a:picLocks noChangeAspect="1"/>
          </p:cNvPicPr>
          <p:nvPr/>
        </p:nvPicPr>
        <p:blipFill>
          <a:blip r:embed="rId2"/>
          <a:stretch>
            <a:fillRect/>
          </a:stretch>
        </p:blipFill>
        <p:spPr>
          <a:xfrm>
            <a:off x="0" y="1673"/>
            <a:ext cx="12192000" cy="6854653"/>
          </a:xfrm>
          <a:prstGeom prst="rect">
            <a:avLst/>
          </a:prstGeom>
        </p:spPr>
      </p:pic>
      <p:sp>
        <p:nvSpPr>
          <p:cNvPr id="2" name="Metin kutusu 1">
            <a:extLst>
              <a:ext uri="{FF2B5EF4-FFF2-40B4-BE49-F238E27FC236}">
                <a16:creationId xmlns:a16="http://schemas.microsoft.com/office/drawing/2014/main" id="{308C0F05-7C16-41A2-8552-DFF38317ACDB}"/>
              </a:ext>
            </a:extLst>
          </p:cNvPr>
          <p:cNvSpPr txBox="1"/>
          <p:nvPr/>
        </p:nvSpPr>
        <p:spPr>
          <a:xfrm>
            <a:off x="619433" y="1592826"/>
            <a:ext cx="4599592" cy="369332"/>
          </a:xfrm>
          <a:prstGeom prst="rect">
            <a:avLst/>
          </a:prstGeom>
          <a:noFill/>
        </p:spPr>
        <p:txBody>
          <a:bodyPr wrap="none" rtlCol="0">
            <a:spAutoFit/>
          </a:bodyPr>
          <a:lstStyle/>
          <a:p>
            <a:r>
              <a:rPr lang="tr-TR" dirty="0"/>
              <a:t>Matematiksel anlamda doğrusal bir problemdir.</a:t>
            </a:r>
          </a:p>
        </p:txBody>
      </p:sp>
      <p:sp>
        <p:nvSpPr>
          <p:cNvPr id="4" name="Metin kutusu 3">
            <a:extLst>
              <a:ext uri="{FF2B5EF4-FFF2-40B4-BE49-F238E27FC236}">
                <a16:creationId xmlns:a16="http://schemas.microsoft.com/office/drawing/2014/main" id="{52B21F3C-8A81-40A3-99A0-AB7F74C69D76}"/>
              </a:ext>
            </a:extLst>
          </p:cNvPr>
          <p:cNvSpPr txBox="1"/>
          <p:nvPr/>
        </p:nvSpPr>
        <p:spPr>
          <a:xfrm>
            <a:off x="619433" y="4395019"/>
            <a:ext cx="10916075" cy="1200329"/>
          </a:xfrm>
          <a:prstGeom prst="rect">
            <a:avLst/>
          </a:prstGeom>
          <a:noFill/>
        </p:spPr>
        <p:txBody>
          <a:bodyPr wrap="square" rtlCol="0">
            <a:spAutoFit/>
          </a:bodyPr>
          <a:lstStyle/>
          <a:p>
            <a:r>
              <a:rPr lang="tr-TR" dirty="0"/>
              <a:t>B0 ı sabit bir fiyat olarak düşünelim. Özelliksiz aracın taban fiyatı olarak düşünebiliriz. B1, B2, …, </a:t>
            </a:r>
            <a:r>
              <a:rPr lang="tr-TR" dirty="0" err="1"/>
              <a:t>Bj</a:t>
            </a:r>
            <a:r>
              <a:rPr lang="tr-TR" dirty="0"/>
              <a:t>, </a:t>
            </a:r>
            <a:r>
              <a:rPr lang="tr-TR" dirty="0" err="1"/>
              <a:t>Bp</a:t>
            </a:r>
            <a:r>
              <a:rPr lang="tr-TR" dirty="0"/>
              <a:t> ifadeleri ise  aracın hasar durumunu vites durumunu vb. özelliklerini ifade ediyor. X ifadeleri ise örneğin bir aracın kilometresini ifade ediyor. Örneğin Xi1 bir aracın kilometresinin gerçek değerini B1 ifadesi de bu gerçek değerin nasıl bir katsayı ile çarpılacağını ifade ediyor. </a:t>
            </a:r>
          </a:p>
        </p:txBody>
      </p:sp>
    </p:spTree>
    <p:extLst>
      <p:ext uri="{BB962C8B-B14F-4D97-AF65-F5344CB8AC3E}">
        <p14:creationId xmlns:p14="http://schemas.microsoft.com/office/powerpoint/2010/main" val="3092133402"/>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391</TotalTime>
  <Words>1639</Words>
  <Application>Microsoft Office PowerPoint</Application>
  <PresentationFormat>Geniş ekran</PresentationFormat>
  <Paragraphs>227</Paragraphs>
  <Slides>77</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77</vt:i4>
      </vt:variant>
    </vt:vector>
  </HeadingPairs>
  <TitlesOfParts>
    <vt:vector size="81" baseType="lpstr">
      <vt:lpstr>Arial</vt:lpstr>
      <vt:lpstr>Calibri</vt:lpstr>
      <vt:lpstr>Calibri Light</vt:lpstr>
      <vt:lpstr>Office Teması</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Celal Aksu</dc:creator>
  <cp:lastModifiedBy>Celal Aksu</cp:lastModifiedBy>
  <cp:revision>61</cp:revision>
  <dcterms:created xsi:type="dcterms:W3CDTF">2020-08-31T17:42:26Z</dcterms:created>
  <dcterms:modified xsi:type="dcterms:W3CDTF">2021-04-01T07:31:24Z</dcterms:modified>
</cp:coreProperties>
</file>